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80" r:id="rId22"/>
    <p:sldId id="281" r:id="rId23"/>
    <p:sldId id="282" r:id="rId24"/>
    <p:sldId id="283" r:id="rId25"/>
    <p:sldId id="285" r:id="rId26"/>
    <p:sldId id="284" r:id="rId27"/>
    <p:sldId id="286" r:id="rId28"/>
    <p:sldId id="287" r:id="rId29"/>
    <p:sldId id="288" r:id="rId30"/>
    <p:sldId id="277" r:id="rId31"/>
    <p:sldId id="278" r:id="rId32"/>
    <p:sldId id="279"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6" autoAdjust="0"/>
    <p:restoredTop sz="94660"/>
  </p:normalViewPr>
  <p:slideViewPr>
    <p:cSldViewPr snapToGrid="0">
      <p:cViewPr>
        <p:scale>
          <a:sx n="66" d="100"/>
          <a:sy n="66" d="100"/>
        </p:scale>
        <p:origin x="1099" y="41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674CC4C1-AAD8-4BD7-851D-4E8B330A8A0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674CC4C1-AAD8-4BD7-851D-4E8B330A8A0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674CC4C1-AAD8-4BD7-851D-4E8B330A8A0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674CC4C1-AAD8-4BD7-851D-4E8B330A8A0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674CC4C1-AAD8-4BD7-851D-4E8B330A8A0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674CC4C1-AAD8-4BD7-851D-4E8B330A8A0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674CC4C1-AAD8-4BD7-851D-4E8B330A8A0F}"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383BD-D717-4165-9F4C-143E4E233FF6}"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674CC4C1-AAD8-4BD7-851D-4E8B330A8A0F}"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EE383BD-D717-4165-9F4C-143E4E233FF6}"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4CC4C1-AAD8-4BD7-851D-4E8B330A8A0F}"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EE383BD-D717-4165-9F4C-143E4E233FF6}"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4CC4C1-AAD8-4BD7-851D-4E8B330A8A0F}"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EE383BD-D717-4165-9F4C-143E4E233FF6}"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74CC4C1-AAD8-4BD7-851D-4E8B330A8A0F}"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383BD-D717-4165-9F4C-143E4E233FF6}"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383BD-D717-4165-9F4C-143E4E233FF6}" type="slidenum">
              <a:rPr lang="en-US" smtClean="0"/>
            </a:fld>
            <a:endParaRPr lang="en-US"/>
          </a:p>
        </p:txBody>
      </p:sp>
      <p:sp>
        <p:nvSpPr>
          <p:cNvPr id="5" name="Date Placeholder 4"/>
          <p:cNvSpPr>
            <a:spLocks noGrp="1"/>
          </p:cNvSpPr>
          <p:nvPr>
            <p:ph type="dt" sz="half" idx="10"/>
          </p:nvPr>
        </p:nvSpPr>
        <p:spPr/>
        <p:txBody>
          <a:bodyPr/>
          <a:lstStyle/>
          <a:p>
            <a:fld id="{674CC4C1-AAD8-4BD7-851D-4E8B330A8A0F}" type="datetimeFigureOut">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74CC4C1-AAD8-4BD7-851D-4E8B330A8A0F}" type="datetimeFigureOut">
              <a:rPr lang="en-US" smtClean="0"/>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EE383BD-D717-4165-9F4C-143E4E233FF6}"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3.png"/></Relationships>
</file>

<file path=ppt/slides/_rels/slide3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5.png"/><Relationship Id="rId2" Type="http://schemas.microsoft.com/office/2007/relationships/media" Target="../media/media1.mp4"/><Relationship Id="rId1" Type="http://schemas.openxmlformats.org/officeDocument/2006/relationships/video" Target="../media/media1.mp4"/></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7036" y="745768"/>
            <a:ext cx="9514115" cy="2099388"/>
          </a:xfrm>
        </p:spPr>
        <p:txBody>
          <a:bodyPr>
            <a:normAutofit fontScale="90000"/>
          </a:bodyPr>
          <a:lstStyle/>
          <a:p>
            <a:pPr algn="ctr"/>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r>
              <a:rPr lang="en-US" sz="4000" b="1" i="0" dirty="0" err="1">
                <a:effectLst/>
                <a:latin typeface="Times New Roman" panose="02020603050405020304" pitchFamily="18" charset="0"/>
                <a:cs typeface="Times New Roman" panose="02020603050405020304" pitchFamily="18" charset="0"/>
              </a:rPr>
              <a:t>ChatConnect</a:t>
            </a:r>
            <a:r>
              <a:rPr lang="en-US" sz="4000" b="1" i="0" dirty="0">
                <a:effectLst/>
                <a:latin typeface="Times New Roman" panose="02020603050405020304" pitchFamily="18" charset="0"/>
                <a:cs typeface="Times New Roman" panose="02020603050405020304" pitchFamily="18" charset="0"/>
              </a:rPr>
              <a:t> - A Real-Time Chat and Communication App</a:t>
            </a:r>
            <a:br>
              <a:rPr lang="en-US" sz="1400" b="1" i="0" dirty="0">
                <a:solidFill>
                  <a:srgbClr val="2D2828"/>
                </a:solidFill>
                <a:effectLst/>
                <a:latin typeface="Castellar" panose="020A0402060406010301" pitchFamily="18" charset="0"/>
              </a:rPr>
            </a:br>
            <a:endParaRPr lang="en-US" sz="4400" dirty="0">
              <a:latin typeface="Castellar" panose="020A0402060406010301" pitchFamily="18" charset="0"/>
              <a:cs typeface="Times New Roman" panose="02020603050405020304" pitchFamily="18" charset="0"/>
            </a:endParaRPr>
          </a:p>
        </p:txBody>
      </p:sp>
      <p:sp>
        <p:nvSpPr>
          <p:cNvPr id="3" name="Subtitle 2"/>
          <p:cNvSpPr>
            <a:spLocks noGrp="1"/>
          </p:cNvSpPr>
          <p:nvPr>
            <p:ph type="subTitle" idx="1"/>
          </p:nvPr>
        </p:nvSpPr>
        <p:spPr>
          <a:xfrm>
            <a:off x="6024206" y="5118521"/>
            <a:ext cx="6049606" cy="1655762"/>
          </a:xfrm>
        </p:spPr>
        <p:txBody>
          <a:bodyPr>
            <a:normAutofit/>
          </a:bodyPr>
          <a:lstStyle/>
          <a:p>
            <a:pPr algn="l"/>
            <a:r>
              <a:rPr lang="en-US" dirty="0" err="1">
                <a:solidFill>
                  <a:schemeClr val="tx1"/>
                </a:solidFill>
              </a:rPr>
              <a:t>Rahulgandhi</a:t>
            </a:r>
            <a:r>
              <a:rPr lang="en-US" dirty="0">
                <a:solidFill>
                  <a:schemeClr val="tx1"/>
                </a:solidFill>
              </a:rPr>
              <a:t> M  - 839103D515269069F054DEC6288994A9</a:t>
            </a:r>
            <a:endParaRPr lang="en-US" dirty="0">
              <a:solidFill>
                <a:schemeClr val="tx1"/>
              </a:solidFill>
            </a:endParaRPr>
          </a:p>
          <a:p>
            <a:pPr algn="l"/>
            <a:r>
              <a:rPr lang="en-US" dirty="0">
                <a:solidFill>
                  <a:schemeClr val="tx1"/>
                </a:solidFill>
              </a:rPr>
              <a:t>Aswin Kumar M - B5985133A023045B96B47BBDF2895617</a:t>
            </a:r>
            <a:endParaRPr lang="en-US" dirty="0">
              <a:solidFill>
                <a:schemeClr val="tx1"/>
              </a:solidFill>
            </a:endParaRPr>
          </a:p>
          <a:p>
            <a:pPr algn="l"/>
            <a:r>
              <a:rPr lang="en-US" dirty="0" err="1">
                <a:solidFill>
                  <a:schemeClr val="tx1"/>
                </a:solidFill>
              </a:rPr>
              <a:t>Kirthik</a:t>
            </a:r>
            <a:r>
              <a:rPr lang="en-US" dirty="0">
                <a:solidFill>
                  <a:schemeClr val="tx1"/>
                </a:solidFill>
              </a:rPr>
              <a:t> Kumar S - 5D44D06C376B43381AF4A4BD5A992D3F</a:t>
            </a:r>
            <a:endParaRPr lang="en-US" dirty="0">
              <a:solidFill>
                <a:schemeClr val="tx1"/>
              </a:solidFill>
            </a:endParaRPr>
          </a:p>
          <a:p>
            <a:pPr algn="l"/>
            <a:r>
              <a:rPr lang="en-US" dirty="0">
                <a:solidFill>
                  <a:schemeClr val="tx1"/>
                </a:solidFill>
              </a:rPr>
              <a:t>Vimal B             - D9D3DC8364F7011BEDC48804DD57F7FD</a:t>
            </a:r>
            <a:endParaRPr lang="en-US" dirty="0">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16936" y="503854"/>
            <a:ext cx="9144000" cy="461665"/>
          </a:xfrm>
          <a:prstGeom prst="rect">
            <a:avLst/>
          </a:prstGeom>
          <a:noFill/>
        </p:spPr>
        <p:txBody>
          <a:bodyPr wrap="square">
            <a:spAutoFit/>
          </a:bodyPr>
          <a:lstStyle/>
          <a:p>
            <a:r>
              <a:rPr lang="en-IN" b="0" i="0" dirty="0">
                <a:effectLst/>
                <a:latin typeface="Montserrat" panose="00000500000000000000" pitchFamily="2" charset="0"/>
              </a:rPr>
              <a:t> </a:t>
            </a:r>
            <a:r>
              <a:rPr lang="en-IN" sz="2400" b="0" i="0" u="sng" dirty="0" err="1">
                <a:effectLst/>
                <a:latin typeface="Times New Roman" panose="02020603050405020304" pitchFamily="18" charset="0"/>
                <a:cs typeface="Times New Roman" panose="02020603050405020304" pitchFamily="18" charset="0"/>
              </a:rPr>
              <a:t>AuthenticationOption.kt</a:t>
            </a:r>
            <a:r>
              <a:rPr lang="en-IN" sz="2400" u="sng" dirty="0">
                <a:latin typeface="Times New Roman" panose="02020603050405020304" pitchFamily="18" charset="0"/>
                <a:cs typeface="Times New Roman" panose="02020603050405020304" pitchFamily="18" charset="0"/>
              </a:rPr>
              <a:t> :</a:t>
            </a:r>
            <a:endParaRPr lang="en-US" sz="2400" dirty="0">
              <a:latin typeface="Times New Roman" panose="02020603050405020304" pitchFamily="18" charset="0"/>
              <a:cs typeface="Times New Roman" panose="02020603050405020304" pitchFamily="18" charset="0"/>
            </a:endParaRPr>
          </a:p>
        </p:txBody>
      </p:sp>
      <p:sp>
        <p:nvSpPr>
          <p:cNvPr id="4" name="TextBox 3"/>
          <p:cNvSpPr txBox="1"/>
          <p:nvPr/>
        </p:nvSpPr>
        <p:spPr>
          <a:xfrm>
            <a:off x="216936" y="1305341"/>
            <a:ext cx="7835382" cy="4246245"/>
          </a:xfrm>
          <a:prstGeom prst="rect">
            <a:avLst/>
          </a:prstGeom>
          <a:noFill/>
        </p:spPr>
        <p:txBody>
          <a:bodyPr wrap="square">
            <a:spAutoFit/>
          </a:bodyPr>
          <a:lstStyle/>
          <a:p>
            <a:r>
              <a:rPr lang="en-IN" dirty="0">
                <a:latin typeface="Times New Roman" panose="02020603050405020304" pitchFamily="18" charset="0"/>
                <a:cs typeface="Times New Roman" panose="02020603050405020304" pitchFamily="18" charset="0"/>
              </a:rPr>
              <a:t>package </a:t>
            </a:r>
            <a:r>
              <a:rPr lang="en-IN" dirty="0" err="1">
                <a:latin typeface="Times New Roman" panose="02020603050405020304" pitchFamily="18" charset="0"/>
                <a:cs typeface="Times New Roman" panose="02020603050405020304" pitchFamily="18" charset="0"/>
              </a:rPr>
              <a:t>com.project.pradyotprakash.flashchat.view</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androidx.compose.foundation.layout.Arrangement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androidx.compose.foundation.layout.Column</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androidx.compose.foundation.layout.fillMaxHeight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androidx.compose.foundation.layout.fillMaxWidth</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androidx.compose.foundation.shape.RoundedCornerShape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androidx.compose.material.*</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androidx.compose.runtime.Composable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androidx.compose.ui.Alignment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androidx.compose.ui.Modifier</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androidx.compose.ui.graphics.Color</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com.project.pradyotprakash.flashchat.ui.theme.FlashChatTheme</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98650" y="335845"/>
            <a:ext cx="7548466" cy="5908040"/>
          </a:xfrm>
          <a:prstGeom prst="rect">
            <a:avLst/>
          </a:prstGeom>
          <a:noFill/>
        </p:spPr>
        <p:txBody>
          <a:bodyPr wrap="square">
            <a:spAutoFit/>
          </a:bodyPr>
          <a:lstStyle/>
          <a:p>
            <a:r>
              <a:rPr lang="en-IN" dirty="0">
                <a:latin typeface="Times New Roman" panose="02020603050405020304" pitchFamily="18" charset="0"/>
                <a:cs typeface="Times New Roman" panose="02020603050405020304" pitchFamily="18" charset="0"/>
              </a:rPr>
              <a:t>@Composable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fun </a:t>
            </a:r>
            <a:r>
              <a:rPr lang="en-IN" dirty="0" err="1">
                <a:latin typeface="Times New Roman" panose="02020603050405020304" pitchFamily="18" charset="0"/>
                <a:cs typeface="Times New Roman" panose="02020603050405020304" pitchFamily="18" charset="0"/>
              </a:rPr>
              <a:t>AuthenticationView</a:t>
            </a:r>
            <a:r>
              <a:rPr lang="en-IN" dirty="0">
                <a:latin typeface="Times New Roman" panose="02020603050405020304" pitchFamily="18" charset="0"/>
                <a:cs typeface="Times New Roman" panose="02020603050405020304" pitchFamily="18" charset="0"/>
              </a:rPr>
              <a:t>(register: () -&gt; Unit, login: () -&gt; Unit)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FlashChatTheme</a:t>
            </a:r>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 A surface container using the 'background' </a:t>
            </a:r>
            <a:r>
              <a:rPr lang="en-IN" dirty="0" err="1">
                <a:latin typeface="Times New Roman" panose="02020603050405020304" pitchFamily="18" charset="0"/>
                <a:cs typeface="Times New Roman" panose="02020603050405020304" pitchFamily="18" charset="0"/>
              </a:rPr>
              <a:t>color</a:t>
            </a:r>
            <a:r>
              <a:rPr lang="en-IN" dirty="0">
                <a:latin typeface="Times New Roman" panose="02020603050405020304" pitchFamily="18" charset="0"/>
                <a:cs typeface="Times New Roman" panose="02020603050405020304" pitchFamily="18" charset="0"/>
              </a:rPr>
              <a:t> from the theme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Surface(</a:t>
            </a:r>
            <a:r>
              <a:rPr lang="en-IN" dirty="0" err="1">
                <a:latin typeface="Times New Roman" panose="02020603050405020304" pitchFamily="18" charset="0"/>
                <a:cs typeface="Times New Roman" panose="02020603050405020304" pitchFamily="18" charset="0"/>
              </a:rPr>
              <a:t>color</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MaterialTheme.colors.background</a:t>
            </a:r>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Column(</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modifier = Modifier</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fillMaxWidth</a:t>
            </a:r>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fillMaxHeight</a:t>
            </a:r>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horizontalAlignment</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Alignment.CenterHorizontally</a:t>
            </a:r>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verticalArrangement</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Arrangement.Bottom</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Title(title = "⚡️ Chat Connect")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Buttons(title = "Register", </a:t>
            </a:r>
            <a:r>
              <a:rPr lang="en-IN" dirty="0" err="1">
                <a:latin typeface="Times New Roman" panose="02020603050405020304" pitchFamily="18" charset="0"/>
                <a:cs typeface="Times New Roman" panose="02020603050405020304" pitchFamily="18" charset="0"/>
              </a:rPr>
              <a:t>onClick</a:t>
            </a:r>
            <a:r>
              <a:rPr lang="en-IN" dirty="0">
                <a:latin typeface="Times New Roman" panose="02020603050405020304" pitchFamily="18" charset="0"/>
                <a:cs typeface="Times New Roman" panose="02020603050405020304" pitchFamily="18" charset="0"/>
              </a:rPr>
              <a:t> = register, </a:t>
            </a:r>
            <a:r>
              <a:rPr lang="en-IN" dirty="0" err="1">
                <a:latin typeface="Times New Roman" panose="02020603050405020304" pitchFamily="18" charset="0"/>
                <a:cs typeface="Times New Roman" panose="02020603050405020304" pitchFamily="18" charset="0"/>
              </a:rPr>
              <a:t>backgroundColor</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Color.Blue</a:t>
            </a:r>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Buttons(title = "Login", </a:t>
            </a:r>
            <a:r>
              <a:rPr lang="en-IN" dirty="0" err="1">
                <a:latin typeface="Times New Roman" panose="02020603050405020304" pitchFamily="18" charset="0"/>
                <a:cs typeface="Times New Roman" panose="02020603050405020304" pitchFamily="18" charset="0"/>
              </a:rPr>
              <a:t>onClick</a:t>
            </a:r>
            <a:r>
              <a:rPr lang="en-IN" dirty="0">
                <a:latin typeface="Times New Roman" panose="02020603050405020304" pitchFamily="18" charset="0"/>
                <a:cs typeface="Times New Roman" panose="02020603050405020304" pitchFamily="18" charset="0"/>
              </a:rPr>
              <a:t> = login, </a:t>
            </a:r>
            <a:r>
              <a:rPr lang="en-IN" dirty="0" err="1">
                <a:latin typeface="Times New Roman" panose="02020603050405020304" pitchFamily="18" charset="0"/>
                <a:cs typeface="Times New Roman" panose="02020603050405020304" pitchFamily="18" charset="0"/>
              </a:rPr>
              <a:t>backgroundColor</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Color.Magenta</a:t>
            </a:r>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17240" y="106874"/>
            <a:ext cx="6102220" cy="461665"/>
          </a:xfrm>
          <a:prstGeom prst="rect">
            <a:avLst/>
          </a:prstGeom>
          <a:noFill/>
        </p:spPr>
        <p:txBody>
          <a:bodyPr wrap="square">
            <a:spAutoFit/>
          </a:bodyPr>
          <a:lstStyle/>
          <a:p>
            <a:r>
              <a:rPr lang="en-IN" sz="2400" b="0" i="0" u="sng" dirty="0" err="1">
                <a:effectLst/>
                <a:latin typeface="Times New Roman" panose="02020603050405020304" pitchFamily="18" charset="0"/>
                <a:cs typeface="Times New Roman" panose="02020603050405020304" pitchFamily="18" charset="0"/>
              </a:rPr>
              <a:t>Widgets.kt</a:t>
            </a:r>
            <a:r>
              <a:rPr lang="en-IN" sz="2400" u="sng" dirty="0">
                <a:latin typeface="Times New Roman" panose="02020603050405020304" pitchFamily="18" charset="0"/>
                <a:cs typeface="Times New Roman" panose="02020603050405020304" pitchFamily="18" charset="0"/>
              </a:rPr>
              <a:t> </a:t>
            </a:r>
            <a:r>
              <a:rPr lang="en-IN" sz="2400" b="0" i="0" u="sng" dirty="0">
                <a:effectLst/>
                <a:latin typeface="Times New Roman" panose="02020603050405020304" pitchFamily="18" charset="0"/>
                <a:cs typeface="Times New Roman" panose="02020603050405020304" pitchFamily="18" charset="0"/>
              </a:rPr>
              <a:t>:</a:t>
            </a:r>
            <a:endParaRPr lang="en-IN" sz="2400" u="sng" dirty="0">
              <a:latin typeface="Times New Roman" panose="02020603050405020304" pitchFamily="18" charset="0"/>
              <a:cs typeface="Times New Roman" panose="02020603050405020304" pitchFamily="18" charset="0"/>
            </a:endParaRPr>
          </a:p>
        </p:txBody>
      </p:sp>
      <p:sp>
        <p:nvSpPr>
          <p:cNvPr id="6" name="TextBox 5"/>
          <p:cNvSpPr txBox="1"/>
          <p:nvPr/>
        </p:nvSpPr>
        <p:spPr>
          <a:xfrm>
            <a:off x="317240" y="671691"/>
            <a:ext cx="9741160" cy="6185535"/>
          </a:xfrm>
          <a:prstGeom prst="rect">
            <a:avLst/>
          </a:prstGeom>
          <a:noFill/>
        </p:spPr>
        <p:txBody>
          <a:bodyPr wrap="square">
            <a:spAutoFit/>
          </a:bodyPr>
          <a:lstStyle/>
          <a:p>
            <a:r>
              <a:rPr lang="en-IN" dirty="0">
                <a:latin typeface="Times New Roman" panose="02020603050405020304" pitchFamily="18" charset="0"/>
                <a:cs typeface="Times New Roman" panose="02020603050405020304" pitchFamily="18" charset="0"/>
              </a:rPr>
              <a:t>package </a:t>
            </a:r>
            <a:r>
              <a:rPr lang="en-IN" dirty="0" err="1">
                <a:latin typeface="Times New Roman" panose="02020603050405020304" pitchFamily="18" charset="0"/>
                <a:cs typeface="Times New Roman" panose="02020603050405020304" pitchFamily="18" charset="0"/>
              </a:rPr>
              <a:t>com.project.pradyotprakash.flashchat.view</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androidx.compose.foundation.layout.fillMaxHeight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androidx.compose.foundation.layout.fillMaxWidth</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androidx.compose.foundation.layout.padding</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androidx.compose.foundation.shape.RoundedCornerShape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androidx.compose.foundation.text.KeyboardOptions</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androidx.compose.material.*</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androidx.compose.material.icons.Icons</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androidx.compose.material.icons.filled.ArrowBack</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androidx.compose.runtime.Composable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androidx.compose.ui.Modifier</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androidx.compose.ui.graphics.Color</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androidx.compose.ui.text.font.FontWeight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androidx.compose.ui.text.input.KeyboardType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androidx.compose.ui.text.input.VisualTransformation</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androidx.compose.ui.text.style.TextAlign</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androidx.compose.ui.unit.dp</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androidx.compose.ui.unit.sp</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com.project.pradyotprakash.flashchat.Constants</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18770" y="335845"/>
            <a:ext cx="10708640" cy="6185535"/>
          </a:xfrm>
          <a:prstGeom prst="rect">
            <a:avLst/>
          </a:prstGeom>
          <a:noFill/>
        </p:spPr>
        <p:txBody>
          <a:bodyPr wrap="square">
            <a:spAutoFit/>
          </a:bodyPr>
          <a:lstStyle/>
          <a:p>
            <a:r>
              <a:rPr lang="en-IN" dirty="0">
                <a:latin typeface="Times New Roman" panose="02020603050405020304" pitchFamily="18" charset="0"/>
                <a:cs typeface="Times New Roman" panose="02020603050405020304" pitchFamily="18" charset="0"/>
              </a:rPr>
              <a:t>@Composable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fun Title(title: String)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Text(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text = title,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fontSize</a:t>
            </a:r>
            <a:r>
              <a:rPr lang="en-IN" dirty="0">
                <a:latin typeface="Times New Roman" panose="02020603050405020304" pitchFamily="18" charset="0"/>
                <a:cs typeface="Times New Roman" panose="02020603050405020304" pitchFamily="18" charset="0"/>
              </a:rPr>
              <a:t> = 30.sp,</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fontWeight</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FontWeight.Bold</a:t>
            </a:r>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modifier = </a:t>
            </a:r>
            <a:r>
              <a:rPr lang="en-IN" dirty="0" err="1">
                <a:latin typeface="Times New Roman" panose="02020603050405020304" pitchFamily="18" charset="0"/>
                <a:cs typeface="Times New Roman" panose="02020603050405020304" pitchFamily="18" charset="0"/>
              </a:rPr>
              <a:t>Modifier.fillMaxHeight</a:t>
            </a:r>
            <a:r>
              <a:rPr lang="en-IN" dirty="0">
                <a:latin typeface="Times New Roman" panose="02020603050405020304" pitchFamily="18" charset="0"/>
                <a:cs typeface="Times New Roman" panose="02020603050405020304" pitchFamily="18" charset="0"/>
              </a:rPr>
              <a:t>(0.5f)</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Different set of buttons in this page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@Composable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fun Buttons(title: String, </a:t>
            </a:r>
            <a:r>
              <a:rPr lang="en-IN" dirty="0" err="1">
                <a:latin typeface="Times New Roman" panose="02020603050405020304" pitchFamily="18" charset="0"/>
                <a:cs typeface="Times New Roman" panose="02020603050405020304" pitchFamily="18" charset="0"/>
              </a:rPr>
              <a:t>onClick</a:t>
            </a:r>
            <a:r>
              <a:rPr lang="en-IN" dirty="0">
                <a:latin typeface="Times New Roman" panose="02020603050405020304" pitchFamily="18" charset="0"/>
                <a:cs typeface="Times New Roman" panose="02020603050405020304" pitchFamily="18" charset="0"/>
              </a:rPr>
              <a:t>: () -&gt; Unit, </a:t>
            </a:r>
            <a:r>
              <a:rPr lang="en-IN" dirty="0" err="1">
                <a:latin typeface="Times New Roman" panose="02020603050405020304" pitchFamily="18" charset="0"/>
                <a:cs typeface="Times New Roman" panose="02020603050405020304" pitchFamily="18" charset="0"/>
              </a:rPr>
              <a:t>backgroundColor</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Color</a:t>
            </a:r>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Button(</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onClick</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onClick</a:t>
            </a:r>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colors</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ButtonDefaults.buttonColors</a:t>
            </a:r>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backgroundColor</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backgroundColor</a:t>
            </a:r>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contentColor</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Color.White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modifier = </a:t>
            </a:r>
            <a:r>
              <a:rPr lang="en-IN" dirty="0" err="1">
                <a:latin typeface="Times New Roman" panose="02020603050405020304" pitchFamily="18" charset="0"/>
                <a:cs typeface="Times New Roman" panose="02020603050405020304" pitchFamily="18" charset="0"/>
              </a:rPr>
              <a:t>Modifier.fillMaxWidth</a:t>
            </a:r>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shape = </a:t>
            </a:r>
            <a:r>
              <a:rPr lang="en-IN" dirty="0" err="1">
                <a:latin typeface="Times New Roman" panose="02020603050405020304" pitchFamily="18" charset="0"/>
                <a:cs typeface="Times New Roman" panose="02020603050405020304" pitchFamily="18" charset="0"/>
              </a:rPr>
              <a:t>RoundedCornerShape</a:t>
            </a:r>
            <a:r>
              <a:rPr lang="en-IN" dirty="0">
                <a:latin typeface="Times New Roman" panose="02020603050405020304" pitchFamily="18" charset="0"/>
                <a:cs typeface="Times New Roman" panose="02020603050405020304" pitchFamily="18" charset="0"/>
              </a:rPr>
              <a:t>(0),</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77190" y="118745"/>
            <a:ext cx="9733915" cy="6739255"/>
          </a:xfrm>
          <a:prstGeom prst="rect">
            <a:avLst/>
          </a:prstGeom>
          <a:noFill/>
        </p:spPr>
        <p:txBody>
          <a:bodyPr wrap="square">
            <a:spAutoFit/>
          </a:bodyPr>
          <a:lstStyle/>
          <a:p>
            <a:r>
              <a:rPr lang="en-IN" dirty="0">
                <a:latin typeface="Times New Roman" panose="02020603050405020304" pitchFamily="18" charset="0"/>
                <a:cs typeface="Times New Roman" panose="02020603050405020304" pitchFamily="18" charset="0"/>
              </a:rPr>
              <a:t> )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Text(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text = title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@Composable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fun </a:t>
            </a:r>
            <a:r>
              <a:rPr lang="en-IN" dirty="0" err="1">
                <a:latin typeface="Times New Roman" panose="02020603050405020304" pitchFamily="18" charset="0"/>
                <a:cs typeface="Times New Roman" panose="02020603050405020304" pitchFamily="18" charset="0"/>
              </a:rPr>
              <a:t>Appbar</a:t>
            </a:r>
            <a:r>
              <a:rPr lang="en-IN" dirty="0">
                <a:latin typeface="Times New Roman" panose="02020603050405020304" pitchFamily="18" charset="0"/>
                <a:cs typeface="Times New Roman" panose="02020603050405020304" pitchFamily="18" charset="0"/>
              </a:rPr>
              <a:t>(title: String, action: () -&gt; Unit)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TopAppBar</a:t>
            </a:r>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title =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Text(text = title)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navigationIcon</a:t>
            </a:r>
            <a:r>
              <a:rPr lang="en-IN" dirty="0">
                <a:latin typeface="Times New Roman" panose="02020603050405020304" pitchFamily="18" charset="0"/>
                <a:cs typeface="Times New Roman" panose="02020603050405020304" pitchFamily="18" charset="0"/>
              </a:rPr>
              <a:t> =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IconButton</a:t>
            </a:r>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onClick</a:t>
            </a:r>
            <a:r>
              <a:rPr lang="en-IN" dirty="0">
                <a:latin typeface="Times New Roman" panose="02020603050405020304" pitchFamily="18" charset="0"/>
                <a:cs typeface="Times New Roman" panose="02020603050405020304" pitchFamily="18" charset="0"/>
              </a:rPr>
              <a:t> = action</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Icon(</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imageVector</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Icons.Filled.ArrowBack</a:t>
            </a:r>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contentDescription</a:t>
            </a:r>
            <a:r>
              <a:rPr lang="en-IN" dirty="0">
                <a:latin typeface="Times New Roman" panose="02020603050405020304" pitchFamily="18" charset="0"/>
                <a:cs typeface="Times New Roman" panose="02020603050405020304" pitchFamily="18" charset="0"/>
              </a:rPr>
              <a:t> = "Back button"</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396875" y="450215"/>
            <a:ext cx="10952480" cy="6185535"/>
          </a:xfrm>
          <a:prstGeom prst="rect">
            <a:avLst/>
          </a:prstGeom>
          <a:noFill/>
        </p:spPr>
        <p:txBody>
          <a:bodyPr wrap="square" rtlCol="0" anchor="t">
            <a:spAutoFit/>
          </a:bodyPr>
          <a:p>
            <a:r>
              <a:rPr lang="en-IN" dirty="0">
                <a:latin typeface="Times New Roman" panose="02020603050405020304" pitchFamily="18" charset="0"/>
                <a:cs typeface="Times New Roman" panose="02020603050405020304" pitchFamily="18" charset="0"/>
                <a:sym typeface="+mn-ea"/>
              </a:rPr>
              <a:t>@Composable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fun </a:t>
            </a:r>
            <a:r>
              <a:rPr lang="en-IN" dirty="0" err="1">
                <a:latin typeface="Times New Roman" panose="02020603050405020304" pitchFamily="18" charset="0"/>
                <a:cs typeface="Times New Roman" panose="02020603050405020304" pitchFamily="18" charset="0"/>
                <a:sym typeface="+mn-ea"/>
              </a:rPr>
              <a:t>TextFormField</a:t>
            </a:r>
            <a:r>
              <a:rPr lang="en-IN" dirty="0">
                <a:latin typeface="Times New Roman" panose="02020603050405020304" pitchFamily="18" charset="0"/>
                <a:cs typeface="Times New Roman" panose="02020603050405020304" pitchFamily="18" charset="0"/>
                <a:sym typeface="+mn-ea"/>
              </a:rPr>
              <a:t>(value: String, </a:t>
            </a:r>
            <a:r>
              <a:rPr lang="en-IN" dirty="0" err="1">
                <a:latin typeface="Times New Roman" panose="02020603050405020304" pitchFamily="18" charset="0"/>
                <a:cs typeface="Times New Roman" panose="02020603050405020304" pitchFamily="18" charset="0"/>
                <a:sym typeface="+mn-ea"/>
              </a:rPr>
              <a:t>onValueChange</a:t>
            </a:r>
            <a:r>
              <a:rPr lang="en-IN" dirty="0">
                <a:latin typeface="Times New Roman" panose="02020603050405020304" pitchFamily="18" charset="0"/>
                <a:cs typeface="Times New Roman" panose="02020603050405020304" pitchFamily="18" charset="0"/>
                <a:sym typeface="+mn-ea"/>
              </a:rPr>
              <a:t>: (String) -&gt; Unit, label: String, </a:t>
            </a:r>
            <a:r>
              <a:rPr lang="en-IN" dirty="0" err="1">
                <a:latin typeface="Times New Roman" panose="02020603050405020304" pitchFamily="18" charset="0"/>
                <a:cs typeface="Times New Roman" panose="02020603050405020304" pitchFamily="18" charset="0"/>
                <a:sym typeface="+mn-ea"/>
              </a:rPr>
              <a:t>keyboardType</a:t>
            </a:r>
            <a:r>
              <a:rPr lang="en-IN" dirty="0">
                <a:latin typeface="Times New Roman" panose="02020603050405020304" pitchFamily="18" charset="0"/>
                <a:cs typeface="Times New Roman" panose="02020603050405020304" pitchFamily="18" charset="0"/>
                <a:sym typeface="+mn-ea"/>
              </a:rPr>
              <a:t>: </a:t>
            </a:r>
            <a:r>
              <a:rPr lang="en-IN" dirty="0" err="1">
                <a:latin typeface="Times New Roman" panose="02020603050405020304" pitchFamily="18" charset="0"/>
                <a:cs typeface="Times New Roman" panose="02020603050405020304" pitchFamily="18" charset="0"/>
                <a:sym typeface="+mn-ea"/>
              </a:rPr>
              <a:t>KeyboardType</a:t>
            </a:r>
            <a:r>
              <a:rPr lang="en-IN" dirty="0">
                <a:latin typeface="Times New Roman" panose="02020603050405020304" pitchFamily="18" charset="0"/>
                <a:cs typeface="Times New Roman" panose="02020603050405020304" pitchFamily="18" charset="0"/>
                <a:sym typeface="+mn-ea"/>
              </a:rPr>
              <a:t>, </a:t>
            </a:r>
            <a:r>
              <a:rPr lang="en-IN" dirty="0" err="1">
                <a:latin typeface="Times New Roman" panose="02020603050405020304" pitchFamily="18" charset="0"/>
                <a:cs typeface="Times New Roman" panose="02020603050405020304" pitchFamily="18" charset="0"/>
                <a:sym typeface="+mn-ea"/>
              </a:rPr>
              <a:t>visualTransformation</a:t>
            </a:r>
            <a:r>
              <a:rPr lang="en-IN" dirty="0">
                <a:latin typeface="Times New Roman" panose="02020603050405020304" pitchFamily="18" charset="0"/>
                <a:cs typeface="Times New Roman" panose="02020603050405020304" pitchFamily="18" charset="0"/>
                <a:sym typeface="+mn-ea"/>
              </a:rPr>
              <a:t>: </a:t>
            </a:r>
            <a:r>
              <a:rPr lang="en-IN" dirty="0" err="1">
                <a:latin typeface="Times New Roman" panose="02020603050405020304" pitchFamily="18" charset="0"/>
                <a:cs typeface="Times New Roman" panose="02020603050405020304" pitchFamily="18" charset="0"/>
                <a:sym typeface="+mn-ea"/>
              </a:rPr>
              <a:t>VisualTransformation</a:t>
            </a:r>
            <a:r>
              <a:rPr lang="en-IN" dirty="0">
                <a:latin typeface="Times New Roman" panose="02020603050405020304" pitchFamily="18" charset="0"/>
                <a:cs typeface="Times New Roman" panose="02020603050405020304" pitchFamily="18" charset="0"/>
                <a:sym typeface="+mn-ea"/>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a:t>
            </a:r>
            <a:r>
              <a:rPr lang="en-IN" dirty="0" err="1">
                <a:latin typeface="Times New Roman" panose="02020603050405020304" pitchFamily="18" charset="0"/>
                <a:cs typeface="Times New Roman" panose="02020603050405020304" pitchFamily="18" charset="0"/>
                <a:sym typeface="+mn-ea"/>
              </a:rPr>
              <a:t>OutlinedTextField</a:t>
            </a:r>
            <a:r>
              <a:rPr lang="en-IN" dirty="0">
                <a:latin typeface="Times New Roman" panose="02020603050405020304" pitchFamily="18" charset="0"/>
                <a:cs typeface="Times New Roman" panose="02020603050405020304" pitchFamily="18" charset="0"/>
                <a:sym typeface="+mn-ea"/>
              </a:rPr>
              <a: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value = value,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a:t>
            </a:r>
            <a:r>
              <a:rPr lang="en-IN" dirty="0" err="1">
                <a:latin typeface="Times New Roman" panose="02020603050405020304" pitchFamily="18" charset="0"/>
                <a:cs typeface="Times New Roman" panose="02020603050405020304" pitchFamily="18" charset="0"/>
                <a:sym typeface="+mn-ea"/>
              </a:rPr>
              <a:t>onValueChange</a:t>
            </a:r>
            <a:r>
              <a:rPr lang="en-IN" dirty="0">
                <a:latin typeface="Times New Roman" panose="02020603050405020304" pitchFamily="18" charset="0"/>
                <a:cs typeface="Times New Roman" panose="02020603050405020304" pitchFamily="18" charset="0"/>
                <a:sym typeface="+mn-ea"/>
              </a:rPr>
              <a:t> = </a:t>
            </a:r>
            <a:r>
              <a:rPr lang="en-IN" dirty="0" err="1">
                <a:latin typeface="Times New Roman" panose="02020603050405020304" pitchFamily="18" charset="0"/>
                <a:cs typeface="Times New Roman" panose="02020603050405020304" pitchFamily="18" charset="0"/>
                <a:sym typeface="+mn-ea"/>
              </a:rPr>
              <a:t>onValueChange</a:t>
            </a:r>
            <a:r>
              <a:rPr lang="en-IN" dirty="0">
                <a:latin typeface="Times New Roman" panose="02020603050405020304" pitchFamily="18" charset="0"/>
                <a:cs typeface="Times New Roman" panose="02020603050405020304" pitchFamily="18" charset="0"/>
                <a:sym typeface="+mn-ea"/>
              </a:rPr>
              <a: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label =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Text(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label</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a:t>
            </a:r>
            <a:r>
              <a:rPr lang="en-IN" dirty="0" err="1">
                <a:latin typeface="Times New Roman" panose="02020603050405020304" pitchFamily="18" charset="0"/>
                <a:cs typeface="Times New Roman" panose="02020603050405020304" pitchFamily="18" charset="0"/>
                <a:sym typeface="+mn-ea"/>
              </a:rPr>
              <a:t>maxLines</a:t>
            </a:r>
            <a:r>
              <a:rPr lang="en-IN" dirty="0">
                <a:latin typeface="Times New Roman" panose="02020603050405020304" pitchFamily="18" charset="0"/>
                <a:cs typeface="Times New Roman" panose="02020603050405020304" pitchFamily="18" charset="0"/>
                <a:sym typeface="+mn-ea"/>
              </a:rPr>
              <a:t> = 1,</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modifier = Modifier</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.padding(horizontal = 20.dp, vertical = 5.dp)</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a:t>
            </a:r>
            <a:r>
              <a:rPr lang="en-IN" dirty="0" err="1">
                <a:latin typeface="Times New Roman" panose="02020603050405020304" pitchFamily="18" charset="0"/>
                <a:cs typeface="Times New Roman" panose="02020603050405020304" pitchFamily="18" charset="0"/>
                <a:sym typeface="+mn-ea"/>
              </a:rPr>
              <a:t>fillMaxWidth</a:t>
            </a:r>
            <a:r>
              <a:rPr lang="en-IN" dirty="0">
                <a:latin typeface="Times New Roman" panose="02020603050405020304" pitchFamily="18" charset="0"/>
                <a:cs typeface="Times New Roman" panose="02020603050405020304" pitchFamily="18" charset="0"/>
                <a:sym typeface="+mn-ea"/>
              </a:rPr>
              <a: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a:t>
            </a:r>
            <a:r>
              <a:rPr lang="en-IN" dirty="0" err="1">
                <a:latin typeface="Times New Roman" panose="02020603050405020304" pitchFamily="18" charset="0"/>
                <a:cs typeface="Times New Roman" panose="02020603050405020304" pitchFamily="18" charset="0"/>
                <a:sym typeface="+mn-ea"/>
              </a:rPr>
              <a:t>keyboardOptions</a:t>
            </a:r>
            <a:r>
              <a:rPr lang="en-IN" dirty="0">
                <a:latin typeface="Times New Roman" panose="02020603050405020304" pitchFamily="18" charset="0"/>
                <a:cs typeface="Times New Roman" panose="02020603050405020304" pitchFamily="18" charset="0"/>
                <a:sym typeface="+mn-ea"/>
              </a:rPr>
              <a:t> = </a:t>
            </a:r>
            <a:r>
              <a:rPr lang="en-IN" dirty="0" err="1">
                <a:latin typeface="Times New Roman" panose="02020603050405020304" pitchFamily="18" charset="0"/>
                <a:cs typeface="Times New Roman" panose="02020603050405020304" pitchFamily="18" charset="0"/>
                <a:sym typeface="+mn-ea"/>
              </a:rPr>
              <a:t>KeyboardOptions</a:t>
            </a:r>
            <a:r>
              <a:rPr lang="en-IN" dirty="0">
                <a:latin typeface="Times New Roman" panose="02020603050405020304" pitchFamily="18" charset="0"/>
                <a:cs typeface="Times New Roman" panose="02020603050405020304" pitchFamily="18" charset="0"/>
                <a:sym typeface="+mn-ea"/>
              </a:rPr>
              <a: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a:t>
            </a:r>
            <a:r>
              <a:rPr lang="en-IN" dirty="0" err="1">
                <a:latin typeface="Times New Roman" panose="02020603050405020304" pitchFamily="18" charset="0"/>
                <a:cs typeface="Times New Roman" panose="02020603050405020304" pitchFamily="18" charset="0"/>
                <a:sym typeface="+mn-ea"/>
              </a:rPr>
              <a:t>keyboardType</a:t>
            </a:r>
            <a:r>
              <a:rPr lang="en-IN" dirty="0">
                <a:latin typeface="Times New Roman" panose="02020603050405020304" pitchFamily="18" charset="0"/>
                <a:cs typeface="Times New Roman" panose="02020603050405020304" pitchFamily="18" charset="0"/>
                <a:sym typeface="+mn-ea"/>
              </a:rPr>
              <a:t> = </a:t>
            </a:r>
            <a:r>
              <a:rPr lang="en-IN" dirty="0" err="1">
                <a:latin typeface="Times New Roman" panose="02020603050405020304" pitchFamily="18" charset="0"/>
                <a:cs typeface="Times New Roman" panose="02020603050405020304" pitchFamily="18" charset="0"/>
                <a:sym typeface="+mn-ea"/>
              </a:rPr>
              <a:t>keyboardType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a:t>
            </a:r>
            <a:r>
              <a:rPr lang="en-IN" dirty="0" err="1">
                <a:latin typeface="Times New Roman" panose="02020603050405020304" pitchFamily="18" charset="0"/>
                <a:cs typeface="Times New Roman" panose="02020603050405020304" pitchFamily="18" charset="0"/>
                <a:sym typeface="+mn-ea"/>
              </a:rPr>
              <a:t>singleLine</a:t>
            </a:r>
            <a:r>
              <a:rPr lang="en-IN" dirty="0">
                <a:latin typeface="Times New Roman" panose="02020603050405020304" pitchFamily="18" charset="0"/>
                <a:cs typeface="Times New Roman" panose="02020603050405020304" pitchFamily="18" charset="0"/>
                <a:sym typeface="+mn-ea"/>
              </a:rPr>
              <a:t> = true,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a:t>
            </a:r>
            <a:r>
              <a:rPr lang="en-IN" dirty="0" err="1">
                <a:latin typeface="Times New Roman" panose="02020603050405020304" pitchFamily="18" charset="0"/>
                <a:cs typeface="Times New Roman" panose="02020603050405020304" pitchFamily="18" charset="0"/>
                <a:sym typeface="+mn-ea"/>
              </a:rPr>
              <a:t>visualTransformation</a:t>
            </a:r>
            <a:r>
              <a:rPr lang="en-IN" dirty="0">
                <a:latin typeface="Times New Roman" panose="02020603050405020304" pitchFamily="18" charset="0"/>
                <a:cs typeface="Times New Roman" panose="02020603050405020304" pitchFamily="18" charset="0"/>
                <a:sym typeface="+mn-ea"/>
              </a:rPr>
              <a:t> = </a:t>
            </a:r>
            <a:r>
              <a:rPr lang="en-IN" dirty="0" err="1">
                <a:latin typeface="Times New Roman" panose="02020603050405020304" pitchFamily="18" charset="0"/>
                <a:cs typeface="Times New Roman" panose="02020603050405020304" pitchFamily="18" charset="0"/>
                <a:sym typeface="+mn-ea"/>
              </a:rPr>
              <a:t>visualTransformation</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a:t>
            </a:r>
            <a:endParaRPr lang="en-IN" dirty="0">
              <a:latin typeface="Times New Roman" panose="02020603050405020304" pitchFamily="18" charset="0"/>
              <a:cs typeface="Times New Roman" panose="02020603050405020304" pitchFamily="18" charset="0"/>
              <a:sym typeface="+mn-e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431800" y="530225"/>
            <a:ext cx="9957435" cy="5077460"/>
          </a:xfrm>
          <a:prstGeom prst="rect">
            <a:avLst/>
          </a:prstGeom>
          <a:noFill/>
        </p:spPr>
        <p:txBody>
          <a:bodyPr wrap="square" rtlCol="0" anchor="t">
            <a:spAutoFit/>
          </a:bodyPr>
          <a:p>
            <a:r>
              <a:rPr lang="en-IN" dirty="0">
                <a:latin typeface="Times New Roman" panose="02020603050405020304" pitchFamily="18" charset="0"/>
                <a:cs typeface="Times New Roman" panose="02020603050405020304" pitchFamily="18" charset="0"/>
                <a:sym typeface="+mn-ea"/>
              </a:rPr>
              <a:t>@Composable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fun </a:t>
            </a:r>
            <a:r>
              <a:rPr lang="en-IN" dirty="0" err="1">
                <a:latin typeface="Times New Roman" panose="02020603050405020304" pitchFamily="18" charset="0"/>
                <a:cs typeface="Times New Roman" panose="02020603050405020304" pitchFamily="18" charset="0"/>
                <a:sym typeface="+mn-ea"/>
              </a:rPr>
              <a:t>SingleMessage</a:t>
            </a:r>
            <a:r>
              <a:rPr lang="en-IN" dirty="0">
                <a:latin typeface="Times New Roman" panose="02020603050405020304" pitchFamily="18" charset="0"/>
                <a:cs typeface="Times New Roman" panose="02020603050405020304" pitchFamily="18" charset="0"/>
                <a:sym typeface="+mn-ea"/>
              </a:rPr>
              <a:t>(message: String, </a:t>
            </a:r>
            <a:r>
              <a:rPr lang="en-IN" dirty="0" err="1">
                <a:latin typeface="Times New Roman" panose="02020603050405020304" pitchFamily="18" charset="0"/>
                <a:cs typeface="Times New Roman" panose="02020603050405020304" pitchFamily="18" charset="0"/>
                <a:sym typeface="+mn-ea"/>
              </a:rPr>
              <a:t>isCurrentUser</a:t>
            </a:r>
            <a:r>
              <a:rPr lang="en-IN" dirty="0">
                <a:latin typeface="Times New Roman" panose="02020603050405020304" pitchFamily="18" charset="0"/>
                <a:cs typeface="Times New Roman" panose="02020603050405020304" pitchFamily="18" charset="0"/>
                <a:sym typeface="+mn-ea"/>
              </a:rPr>
              <a:t>: Boolean)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Card(</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shape = </a:t>
            </a:r>
            <a:r>
              <a:rPr lang="en-IN" dirty="0" err="1">
                <a:latin typeface="Times New Roman" panose="02020603050405020304" pitchFamily="18" charset="0"/>
                <a:cs typeface="Times New Roman" panose="02020603050405020304" pitchFamily="18" charset="0"/>
                <a:sym typeface="+mn-ea"/>
              </a:rPr>
              <a:t>RoundedCornerShape</a:t>
            </a:r>
            <a:r>
              <a:rPr lang="en-IN" dirty="0">
                <a:latin typeface="Times New Roman" panose="02020603050405020304" pitchFamily="18" charset="0"/>
                <a:cs typeface="Times New Roman" panose="02020603050405020304" pitchFamily="18" charset="0"/>
                <a:sym typeface="+mn-ea"/>
              </a:rPr>
              <a:t>(16.dp),</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a:t>
            </a:r>
            <a:r>
              <a:rPr lang="en-IN" dirty="0" err="1">
                <a:latin typeface="Times New Roman" panose="02020603050405020304" pitchFamily="18" charset="0"/>
                <a:cs typeface="Times New Roman" panose="02020603050405020304" pitchFamily="18" charset="0"/>
                <a:sym typeface="+mn-ea"/>
              </a:rPr>
              <a:t>backgroundColor</a:t>
            </a:r>
            <a:r>
              <a:rPr lang="en-IN" dirty="0">
                <a:latin typeface="Times New Roman" panose="02020603050405020304" pitchFamily="18" charset="0"/>
                <a:cs typeface="Times New Roman" panose="02020603050405020304" pitchFamily="18" charset="0"/>
                <a:sym typeface="+mn-ea"/>
              </a:rPr>
              <a:t> = if (</a:t>
            </a:r>
            <a:r>
              <a:rPr lang="en-IN" dirty="0" err="1">
                <a:latin typeface="Times New Roman" panose="02020603050405020304" pitchFamily="18" charset="0"/>
                <a:cs typeface="Times New Roman" panose="02020603050405020304" pitchFamily="18" charset="0"/>
                <a:sym typeface="+mn-ea"/>
              </a:rPr>
              <a:t>isCurrentUser</a:t>
            </a:r>
            <a:r>
              <a:rPr lang="en-IN" dirty="0">
                <a:latin typeface="Times New Roman" panose="02020603050405020304" pitchFamily="18" charset="0"/>
                <a:cs typeface="Times New Roman" panose="02020603050405020304" pitchFamily="18" charset="0"/>
                <a:sym typeface="+mn-ea"/>
              </a:rPr>
              <a:t>) </a:t>
            </a:r>
            <a:r>
              <a:rPr lang="en-IN" dirty="0" err="1">
                <a:latin typeface="Times New Roman" panose="02020603050405020304" pitchFamily="18" charset="0"/>
                <a:cs typeface="Times New Roman" panose="02020603050405020304" pitchFamily="18" charset="0"/>
                <a:sym typeface="+mn-ea"/>
              </a:rPr>
              <a:t>MaterialTheme.colors.primary</a:t>
            </a:r>
            <a:r>
              <a:rPr lang="en-IN" dirty="0">
                <a:latin typeface="Times New Roman" panose="02020603050405020304" pitchFamily="18" charset="0"/>
                <a:cs typeface="Times New Roman" panose="02020603050405020304" pitchFamily="18" charset="0"/>
                <a:sym typeface="+mn-ea"/>
              </a:rPr>
              <a:t> else </a:t>
            </a:r>
            <a:r>
              <a:rPr lang="en-IN" dirty="0" err="1">
                <a:latin typeface="Times New Roman" panose="02020603050405020304" pitchFamily="18" charset="0"/>
                <a:cs typeface="Times New Roman" panose="02020603050405020304" pitchFamily="18" charset="0"/>
                <a:sym typeface="+mn-ea"/>
              </a:rPr>
              <a:t>Color.White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Text(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text = message,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a:t>
            </a:r>
            <a:r>
              <a:rPr lang="en-IN" dirty="0" err="1">
                <a:latin typeface="Times New Roman" panose="02020603050405020304" pitchFamily="18" charset="0"/>
                <a:cs typeface="Times New Roman" panose="02020603050405020304" pitchFamily="18" charset="0"/>
                <a:sym typeface="+mn-ea"/>
              </a:rPr>
              <a:t>textAlign</a:t>
            </a:r>
            <a:r>
              <a:rPr lang="en-IN" dirty="0">
                <a:latin typeface="Times New Roman" panose="02020603050405020304" pitchFamily="18" charset="0"/>
                <a:cs typeface="Times New Roman" panose="02020603050405020304" pitchFamily="18" charset="0"/>
                <a:sym typeface="+mn-ea"/>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if (</a:t>
            </a:r>
            <a:r>
              <a:rPr lang="en-IN" dirty="0" err="1">
                <a:latin typeface="Times New Roman" panose="02020603050405020304" pitchFamily="18" charset="0"/>
                <a:cs typeface="Times New Roman" panose="02020603050405020304" pitchFamily="18" charset="0"/>
                <a:sym typeface="+mn-ea"/>
              </a:rPr>
              <a:t>isCurrentUser</a:t>
            </a:r>
            <a:r>
              <a:rPr lang="en-IN" dirty="0">
                <a:latin typeface="Times New Roman" panose="02020603050405020304" pitchFamily="18" charset="0"/>
                <a:cs typeface="Times New Roman" panose="02020603050405020304" pitchFamily="18" charset="0"/>
                <a:sym typeface="+mn-ea"/>
              </a:rPr>
              <a: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a:t>
            </a:r>
            <a:r>
              <a:rPr lang="en-IN" dirty="0" err="1">
                <a:latin typeface="Times New Roman" panose="02020603050405020304" pitchFamily="18" charset="0"/>
                <a:cs typeface="Times New Roman" panose="02020603050405020304" pitchFamily="18" charset="0"/>
                <a:sym typeface="+mn-ea"/>
              </a:rPr>
              <a:t>TextAlign.End</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else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a:t>
            </a:r>
            <a:r>
              <a:rPr lang="en-IN" dirty="0" err="1">
                <a:latin typeface="Times New Roman" panose="02020603050405020304" pitchFamily="18" charset="0"/>
                <a:cs typeface="Times New Roman" panose="02020603050405020304" pitchFamily="18" charset="0"/>
                <a:sym typeface="+mn-ea"/>
              </a:rPr>
              <a:t>TextAlign.Start</a:t>
            </a:r>
            <a:r>
              <a:rPr lang="en-IN" dirty="0">
                <a:latin typeface="Times New Roman" panose="02020603050405020304" pitchFamily="18" charset="0"/>
                <a:cs typeface="Times New Roman" panose="02020603050405020304" pitchFamily="18" charset="0"/>
                <a:sym typeface="+mn-ea"/>
              </a:rPr>
              <a: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modifier = </a:t>
            </a:r>
            <a:r>
              <a:rPr lang="en-IN" dirty="0" err="1">
                <a:latin typeface="Times New Roman" panose="02020603050405020304" pitchFamily="18" charset="0"/>
                <a:cs typeface="Times New Roman" panose="02020603050405020304" pitchFamily="18" charset="0"/>
                <a:sym typeface="+mn-ea"/>
              </a:rPr>
              <a:t>Modifier.fillMaxWidth</a:t>
            </a:r>
            <a:r>
              <a:rPr lang="en-IN" dirty="0">
                <a:latin typeface="Times New Roman" panose="02020603050405020304" pitchFamily="18" charset="0"/>
                <a:cs typeface="Times New Roman" panose="02020603050405020304" pitchFamily="18" charset="0"/>
                <a:sym typeface="+mn-ea"/>
              </a:rPr>
              <a:t>().padding(16.dp),</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a:t>
            </a:r>
            <a:r>
              <a:rPr lang="en-IN" dirty="0" err="1">
                <a:latin typeface="Times New Roman" panose="02020603050405020304" pitchFamily="18" charset="0"/>
                <a:cs typeface="Times New Roman" panose="02020603050405020304" pitchFamily="18" charset="0"/>
                <a:sym typeface="+mn-ea"/>
              </a:rPr>
              <a:t>color</a:t>
            </a:r>
            <a:r>
              <a:rPr lang="en-IN" dirty="0">
                <a:latin typeface="Times New Roman" panose="02020603050405020304" pitchFamily="18" charset="0"/>
                <a:cs typeface="Times New Roman" panose="02020603050405020304" pitchFamily="18" charset="0"/>
                <a:sym typeface="+mn-ea"/>
              </a:rPr>
              <a:t> = if (!</a:t>
            </a:r>
            <a:r>
              <a:rPr lang="en-IN" dirty="0" err="1">
                <a:latin typeface="Times New Roman" panose="02020603050405020304" pitchFamily="18" charset="0"/>
                <a:cs typeface="Times New Roman" panose="02020603050405020304" pitchFamily="18" charset="0"/>
                <a:sym typeface="+mn-ea"/>
              </a:rPr>
              <a:t>isCurrentUser</a:t>
            </a:r>
            <a:r>
              <a:rPr lang="en-IN" dirty="0">
                <a:latin typeface="Times New Roman" panose="02020603050405020304" pitchFamily="18" charset="0"/>
                <a:cs typeface="Times New Roman" panose="02020603050405020304" pitchFamily="18" charset="0"/>
                <a:sym typeface="+mn-ea"/>
              </a:rPr>
              <a:t>) </a:t>
            </a:r>
            <a:r>
              <a:rPr lang="en-IN" dirty="0" err="1">
                <a:latin typeface="Times New Roman" panose="02020603050405020304" pitchFamily="18" charset="0"/>
                <a:cs typeface="Times New Roman" panose="02020603050405020304" pitchFamily="18" charset="0"/>
                <a:sym typeface="+mn-ea"/>
              </a:rPr>
              <a:t>MaterialTheme.colors.primary</a:t>
            </a:r>
            <a:r>
              <a:rPr lang="en-IN" dirty="0">
                <a:latin typeface="Times New Roman" panose="02020603050405020304" pitchFamily="18" charset="0"/>
                <a:cs typeface="Times New Roman" panose="02020603050405020304" pitchFamily="18" charset="0"/>
                <a:sym typeface="+mn-ea"/>
              </a:rPr>
              <a:t> else </a:t>
            </a:r>
            <a:r>
              <a:rPr lang="en-IN" dirty="0" err="1">
                <a:latin typeface="Times New Roman" panose="02020603050405020304" pitchFamily="18" charset="0"/>
                <a:cs typeface="Times New Roman" panose="02020603050405020304" pitchFamily="18" charset="0"/>
                <a:sym typeface="+mn-ea"/>
              </a:rPr>
              <a:t>Color.White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sym typeface="+mn-ea"/>
              </a:rPr>
              <a:t>}</a:t>
            </a:r>
            <a:endParaRPr lang="en-IN" dirty="0">
              <a:latin typeface="Times New Roman" panose="02020603050405020304" pitchFamily="18" charset="0"/>
              <a:cs typeface="Times New Roman" panose="02020603050405020304" pitchFamily="18" charset="0"/>
              <a:sym typeface="+mn-e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356870" y="278765"/>
            <a:ext cx="1617980" cy="460375"/>
          </a:xfrm>
          <a:prstGeom prst="rect">
            <a:avLst/>
          </a:prstGeom>
        </p:spPr>
        <p:txBody>
          <a:bodyPr wrap="square">
            <a:spAutoFit/>
          </a:bodyPr>
          <a:p>
            <a:pPr marL="0" indent="0" algn="l"/>
            <a:r>
              <a:rPr sz="2400" b="0" i="0" u="sng">
                <a:latin typeface="Times New Roman" panose="02020603050405020304" pitchFamily="18" charset="0"/>
                <a:ea typeface="Montserrat"/>
                <a:cs typeface="Times New Roman" panose="02020603050405020304" pitchFamily="18" charset="0"/>
              </a:rPr>
              <a:t>Home.kt</a:t>
            </a:r>
            <a:r>
              <a:rPr lang="en-IN" sz="2400" b="0" i="0" u="sng">
                <a:latin typeface="Times New Roman" panose="02020603050405020304" pitchFamily="18" charset="0"/>
                <a:ea typeface="Montserrat"/>
                <a:cs typeface="Times New Roman" panose="02020603050405020304" pitchFamily="18" charset="0"/>
              </a:rPr>
              <a:t> :</a:t>
            </a:r>
            <a:endParaRPr lang="en-IN" sz="2400" b="0" i="0" u="sng">
              <a:latin typeface="Times New Roman" panose="02020603050405020304" pitchFamily="18" charset="0"/>
              <a:ea typeface="Montserrat"/>
              <a:cs typeface="Times New Roman" panose="02020603050405020304" pitchFamily="18" charset="0"/>
            </a:endParaRPr>
          </a:p>
        </p:txBody>
      </p:sp>
      <p:sp>
        <p:nvSpPr>
          <p:cNvPr id="4" name="Text Box 3"/>
          <p:cNvSpPr txBox="1"/>
          <p:nvPr/>
        </p:nvSpPr>
        <p:spPr>
          <a:xfrm>
            <a:off x="356870" y="739140"/>
            <a:ext cx="11250930" cy="5980430"/>
          </a:xfrm>
          <a:prstGeom prst="rect">
            <a:avLst/>
          </a:prstGeom>
          <a:noFill/>
        </p:spPr>
        <p:txBody>
          <a:bodyPr wrap="square" rtlCol="0" anchor="t">
            <a:noAutofit/>
          </a:bodyPr>
          <a:p>
            <a:r>
              <a:rPr lang="en-US" altLang="en-US">
                <a:latin typeface="Times New Roman" panose="02020603050405020304" pitchFamily="18" charset="0"/>
                <a:cs typeface="Times New Roman" panose="02020603050405020304" pitchFamily="18" charset="0"/>
              </a:rPr>
              <a:t>package com.project.pradyotprakash.flashchat.view.home</a:t>
            </a:r>
            <a:endParaRPr lang="en-US" altLang="en-US">
              <a:latin typeface="Times New Roman" panose="02020603050405020304" pitchFamily="18" charset="0"/>
              <a:cs typeface="Times New Roman" panose="02020603050405020304" pitchFamily="18" charset="0"/>
            </a:endParaRPr>
          </a:p>
          <a:p>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androidx.compose.foundation.background</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androidx.compose.foundation.layout.*</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androidx.compose.foundation.lazy.LazyColumn</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androidx.compose.foundation.lazy.items</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androidx.compose.foundation.text.KeyboardOptions</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androidx.compose.material.*</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androidx.compose.material.icons.Icons</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androidx.compose.material.icons.filled.Send</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androidx.compose.runtime.Composable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androidx.compose.runtime.getValue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androidx.compose.runtime.livedata.observeAsState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androidx.compose.ui.Alignment</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androidx.compose.ui.Modifier</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androidx.compose.ui.graphics.Color</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androidx.compose.ui.text.input.KeyboardType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androidx.compose.ui.unit.dp</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androidx.lifecycle.viewmodel.compose.viewModel</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com.project.pradyotprakash.flashchat.Constants</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com.project.pradyotprakash.flashchat.view.SingleMessage</a:t>
            </a:r>
            <a:endParaRPr lang="en-US" altLang="en-US">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0"/>
            <a:ext cx="9144000" cy="368300"/>
          </a:xfrm>
          <a:prstGeom prst="rect">
            <a:avLst/>
          </a:prstGeom>
          <a:noFill/>
        </p:spPr>
        <p:txBody>
          <a:bodyPr wrap="square">
            <a:spAutoFit/>
          </a:bodyPr>
          <a:lstStyle/>
          <a:p>
            <a:endParaRPr lang="en-US" dirty="0"/>
          </a:p>
        </p:txBody>
      </p:sp>
      <p:sp>
        <p:nvSpPr>
          <p:cNvPr id="2" name="Text Box 1"/>
          <p:cNvSpPr txBox="1"/>
          <p:nvPr/>
        </p:nvSpPr>
        <p:spPr>
          <a:xfrm>
            <a:off x="339725" y="368300"/>
            <a:ext cx="10346055" cy="6096635"/>
          </a:xfrm>
          <a:prstGeom prst="rect">
            <a:avLst/>
          </a:prstGeom>
          <a:noFill/>
        </p:spPr>
        <p:txBody>
          <a:bodyPr wrap="square" rtlCol="0" anchor="t">
            <a:noAutofit/>
          </a:bodyPr>
          <a:p>
            <a:r>
              <a:rPr lang="en-US" altLang="en-US">
                <a:latin typeface="Times New Roman" panose="02020603050405020304" pitchFamily="18" charset="0"/>
                <a:cs typeface="Times New Roman" panose="02020603050405020304" pitchFamily="18" charset="0"/>
                <a:sym typeface="+mn-ea"/>
              </a:rPr>
              <a:t>@Composable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fun HomeView(</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homeViewModel: HomeViewModel = viewModel()</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val message: String by homeViewModel.message.observeAsState(initial =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val messages: List&lt;Map&lt;String, Any&gt;&gt; by homeViewModel.messages.observeAsState(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initial = emptyList&lt;Map&lt;String, Any&gt;&gt;().toMutableList()</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a:t>
            </a:r>
            <a:endParaRPr lang="en-US" altLang="en-US">
              <a:latin typeface="Times New Roman" panose="02020603050405020304" pitchFamily="18" charset="0"/>
              <a:cs typeface="Times New Roman" panose="02020603050405020304" pitchFamily="18" charset="0"/>
            </a:endParaRPr>
          </a:p>
          <a:p>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Column(</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modifier = Modifier.fillMaxSize(),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horizontalAlignment = Alignment.CenterHorizontally,</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verticalArrangement = Arrangement.Bottom</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 {</a:t>
            </a:r>
            <a:endParaRPr lang="en-US" altLang="en-US">
              <a:latin typeface="Times New Roman" panose="02020603050405020304" pitchFamily="18" charset="0"/>
              <a:cs typeface="Times New Roman" panose="02020603050405020304" pitchFamily="18" charset="0"/>
              <a:sym typeface="+mn-ea"/>
            </a:endParaRPr>
          </a:p>
          <a:p>
            <a:r>
              <a:rPr lang="en-US" altLang="en-US">
                <a:latin typeface="Times New Roman" panose="02020603050405020304" pitchFamily="18" charset="0"/>
                <a:cs typeface="Times New Roman" panose="02020603050405020304" pitchFamily="18" charset="0"/>
                <a:sym typeface="+mn-ea"/>
              </a:rPr>
              <a:t>LazyColumn(</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modifier = Modifier</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.fillMaxWidth()</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.weight(weight = 0.85f, fill = true),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contentPadding = PaddingValues(horizontal = 16.dp, vertical = 8.dp),</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verticalArrangement = Arrangement.spacedBy(4.dp),</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reverseLayout = true</a:t>
            </a:r>
            <a:endParaRPr lang="en-US" altLang="en-US">
              <a:latin typeface="Times New Roman" panose="02020603050405020304" pitchFamily="18" charset="0"/>
              <a:cs typeface="Times New Roman" panose="02020603050405020304" pitchFamily="18" charset="0"/>
            </a:endParaRPr>
          </a:p>
          <a:p>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a:t>
            </a:r>
            <a:endParaRPr lang="en-US" altLang="en-US">
              <a:latin typeface="Times New Roman" panose="02020603050405020304" pitchFamily="18" charset="0"/>
              <a:cs typeface="Times New Roman" panose="02020603050405020304" pitchFamily="18" charset="0"/>
              <a:sym typeface="+mn-e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545465" y="336550"/>
            <a:ext cx="10311130" cy="6185535"/>
          </a:xfrm>
          <a:prstGeom prst="rect">
            <a:avLst/>
          </a:prstGeom>
          <a:noFill/>
        </p:spPr>
        <p:txBody>
          <a:bodyPr wrap="square" rtlCol="0" anchor="t">
            <a:spAutoFit/>
          </a:bodyPr>
          <a:p>
            <a:r>
              <a:rPr lang="en-US" altLang="en-US">
                <a:latin typeface="Times New Roman" panose="02020603050405020304" pitchFamily="18" charset="0"/>
                <a:cs typeface="Times New Roman" panose="02020603050405020304" pitchFamily="18" charset="0"/>
                <a:sym typeface="+mn-ea"/>
              </a:rPr>
              <a:t>         )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items(messages) { message -&gt;</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val isCurrentUser = message[Constants.IS_CURRENT_USER] as Boolean</a:t>
            </a:r>
            <a:endParaRPr lang="en-US" altLang="en-US">
              <a:latin typeface="Times New Roman" panose="02020603050405020304" pitchFamily="18" charset="0"/>
              <a:cs typeface="Times New Roman" panose="02020603050405020304" pitchFamily="18" charset="0"/>
            </a:endParaRPr>
          </a:p>
          <a:p>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SingleMessage(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message = message[Constants.MESSAGE].toString(),</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isCurrentUser = isCurrentUser</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a:t>
            </a:r>
            <a:endParaRPr lang="en-US" altLang="en-US">
              <a:latin typeface="Times New Roman" panose="02020603050405020304" pitchFamily="18" charset="0"/>
              <a:cs typeface="Times New Roman" panose="02020603050405020304" pitchFamily="18" charset="0"/>
              <a:sym typeface="+mn-ea"/>
            </a:endParaRPr>
          </a:p>
          <a:p>
            <a:endParaRPr lang="en-US" altLang="en-US">
              <a:latin typeface="Times New Roman" panose="02020603050405020304" pitchFamily="18" charset="0"/>
              <a:cs typeface="Times New Roman" panose="02020603050405020304" pitchFamily="18" charset="0"/>
              <a:sym typeface="+mn-ea"/>
            </a:endParaRPr>
          </a:p>
          <a:p>
            <a:r>
              <a:rPr lang="en-US" altLang="en-US">
                <a:latin typeface="Times New Roman" panose="02020603050405020304" pitchFamily="18" charset="0"/>
                <a:cs typeface="Times New Roman" panose="02020603050405020304" pitchFamily="18" charset="0"/>
                <a:sym typeface="+mn-ea"/>
              </a:rPr>
              <a:t>OutlinedTextField(</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value = message,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onValueChange =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homeViewModel.updateMessage(it)</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label =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Text(</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"Type Your Message"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a:t>
            </a:r>
            <a:endParaRPr lang="en-US" altLang="en-US">
              <a:latin typeface="Times New Roman" panose="02020603050405020304" pitchFamily="18" charset="0"/>
              <a:cs typeface="Times New Roman" panose="02020603050405020304" pitchFamily="18" charset="0"/>
              <a:sym typeface="+mn-e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                      DESCRIPTION</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474306" y="1023775"/>
            <a:ext cx="10246567" cy="5834226"/>
          </a:xfrm>
        </p:spPr>
        <p:txBody>
          <a:bodyPr>
            <a:normAutofit fontScale="85000" lnSpcReduction="20000"/>
          </a:bodyPr>
          <a:lstStyle/>
          <a:p>
            <a:pPr>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b="1" dirty="0" err="1">
                <a:solidFill>
                  <a:srgbClr val="0D0D0D"/>
                </a:solidFill>
                <a:latin typeface="Times New Roman" panose="02020603050405020304" pitchFamily="18" charset="0"/>
                <a:cs typeface="Times New Roman" panose="02020603050405020304" pitchFamily="18" charset="0"/>
              </a:rPr>
              <a:t>ChatConnect</a:t>
            </a:r>
            <a:r>
              <a:rPr lang="en-US" dirty="0">
                <a:solidFill>
                  <a:srgbClr val="0D0D0D"/>
                </a:solidFill>
                <a:latin typeface="Times New Roman" panose="02020603050405020304" pitchFamily="18" charset="0"/>
                <a:cs typeface="Times New Roman" panose="02020603050405020304" pitchFamily="18" charset="0"/>
              </a:rPr>
              <a:t> </a:t>
            </a:r>
            <a:r>
              <a:rPr lang="en-US" sz="1700" dirty="0">
                <a:solidFill>
                  <a:srgbClr val="0D0D0D"/>
                </a:solidFill>
                <a:latin typeface="Times New Roman" panose="02020603050405020304" pitchFamily="18" charset="0"/>
                <a:cs typeface="Times New Roman" panose="02020603050405020304" pitchFamily="18" charset="0"/>
              </a:rPr>
              <a:t>is a sample project designed to demonstrate the creation of a real-time chat app using the Android Compose UI toolkit. This project utilizes Compose libraries to develop a simple, interactive chat application where users can send and receive text messages. The app highlights </a:t>
            </a:r>
            <a:r>
              <a:rPr lang="en-US" sz="1700" dirty="0" err="1">
                <a:solidFill>
                  <a:srgbClr val="0D0D0D"/>
                </a:solidFill>
                <a:latin typeface="Times New Roman" panose="02020603050405020304" pitchFamily="18" charset="0"/>
                <a:cs typeface="Times New Roman" panose="02020603050405020304" pitchFamily="18" charset="0"/>
              </a:rPr>
              <a:t>Compose's</a:t>
            </a:r>
            <a:r>
              <a:rPr lang="en-US" sz="1700" dirty="0">
                <a:solidFill>
                  <a:srgbClr val="0D0D0D"/>
                </a:solidFill>
                <a:latin typeface="Times New Roman" panose="02020603050405020304" pitchFamily="18" charset="0"/>
                <a:cs typeface="Times New Roman" panose="02020603050405020304" pitchFamily="18" charset="0"/>
              </a:rPr>
              <a:t> declarative UI, state management, and composable functions, demonstrating efficient handling of user input, navigation, and Firebase integration to populate the UI with real-time data. Scoreboard: A prominent feature of any cricket ground, the scoreboard displays the current score, number of wickets fallen, overs bowled, and other relevant details. It may be electronic or manual, depending on the level of the match.</a:t>
            </a:r>
            <a:endParaRPr lang="en-US" sz="1700" dirty="0">
              <a:solidFill>
                <a:srgbClr val="0D0D0D"/>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1600" b="1" dirty="0">
                <a:solidFill>
                  <a:srgbClr val="0D0D0D"/>
                </a:solidFill>
                <a:latin typeface="Times New Roman" panose="02020603050405020304" pitchFamily="18" charset="0"/>
                <a:cs typeface="Times New Roman" panose="02020603050405020304" pitchFamily="18" charset="0"/>
              </a:rPr>
              <a:t>Key Features:</a:t>
            </a:r>
            <a:endParaRPr lang="en-US" sz="1600" b="1" dirty="0">
              <a:solidFill>
                <a:srgbClr val="0D0D0D"/>
              </a:solidFill>
              <a:latin typeface="Times New Roman" panose="02020603050405020304" pitchFamily="18" charset="0"/>
              <a:cs typeface="Times New Roman" panose="02020603050405020304" pitchFamily="18" charset="0"/>
            </a:endParaRPr>
          </a:p>
          <a:p>
            <a:pPr marL="0" indent="0">
              <a:buNone/>
            </a:pPr>
            <a:r>
              <a:rPr lang="en-US" sz="1600" b="1" dirty="0">
                <a:solidFill>
                  <a:srgbClr val="0D0D0D"/>
                </a:solidFill>
                <a:latin typeface="Times New Roman" panose="02020603050405020304" pitchFamily="18" charset="0"/>
                <a:cs typeface="Times New Roman" panose="02020603050405020304" pitchFamily="18" charset="0"/>
              </a:rPr>
              <a:t>	Declarative UI: </a:t>
            </a:r>
            <a:r>
              <a:rPr lang="en-US" sz="1600" dirty="0">
                <a:solidFill>
                  <a:srgbClr val="0D0D0D"/>
                </a:solidFill>
                <a:latin typeface="Times New Roman" panose="02020603050405020304" pitchFamily="18" charset="0"/>
                <a:cs typeface="Times New Roman" panose="02020603050405020304" pitchFamily="18" charset="0"/>
              </a:rPr>
              <a:t>Uses </a:t>
            </a:r>
            <a:r>
              <a:rPr lang="en-US" sz="1600" dirty="0" err="1">
                <a:solidFill>
                  <a:srgbClr val="0D0D0D"/>
                </a:solidFill>
                <a:latin typeface="Times New Roman" panose="02020603050405020304" pitchFamily="18" charset="0"/>
                <a:cs typeface="Times New Roman" panose="02020603050405020304" pitchFamily="18" charset="0"/>
              </a:rPr>
              <a:t>Compose’s</a:t>
            </a:r>
            <a:r>
              <a:rPr lang="en-US" sz="1600" dirty="0">
                <a:solidFill>
                  <a:srgbClr val="0D0D0D"/>
                </a:solidFill>
                <a:latin typeface="Times New Roman" panose="02020603050405020304" pitchFamily="18" charset="0"/>
                <a:cs typeface="Times New Roman" panose="02020603050405020304" pitchFamily="18" charset="0"/>
              </a:rPr>
              <a:t> declarative functions to create and update the app interface efficiently.</a:t>
            </a:r>
            <a:endParaRPr lang="en-US" sz="1600" dirty="0">
              <a:solidFill>
                <a:srgbClr val="0D0D0D"/>
              </a:solidFill>
              <a:latin typeface="Times New Roman" panose="02020603050405020304" pitchFamily="18" charset="0"/>
              <a:cs typeface="Times New Roman" panose="02020603050405020304" pitchFamily="18" charset="0"/>
            </a:endParaRPr>
          </a:p>
          <a:p>
            <a:pPr marL="0" indent="0">
              <a:buNone/>
            </a:pPr>
            <a:r>
              <a:rPr lang="en-US" sz="1600" b="1" dirty="0">
                <a:solidFill>
                  <a:srgbClr val="0D0D0D"/>
                </a:solidFill>
                <a:latin typeface="Times New Roman" panose="02020603050405020304" pitchFamily="18" charset="0"/>
                <a:cs typeface="Times New Roman" panose="02020603050405020304" pitchFamily="18" charset="0"/>
              </a:rPr>
              <a:t>	State Management: </a:t>
            </a:r>
            <a:r>
              <a:rPr lang="en-US" sz="1600" dirty="0">
                <a:solidFill>
                  <a:srgbClr val="0D0D0D"/>
                </a:solidFill>
                <a:latin typeface="Times New Roman" panose="02020603050405020304" pitchFamily="18" charset="0"/>
                <a:cs typeface="Times New Roman" panose="02020603050405020304" pitchFamily="18" charset="0"/>
              </a:rPr>
              <a:t>Implements state management to maintain app responsiveness and user interactions.</a:t>
            </a:r>
            <a:endParaRPr lang="en-US" sz="1600" dirty="0">
              <a:solidFill>
                <a:srgbClr val="0D0D0D"/>
              </a:solidFill>
              <a:latin typeface="Times New Roman" panose="02020603050405020304" pitchFamily="18" charset="0"/>
              <a:cs typeface="Times New Roman" panose="02020603050405020304" pitchFamily="18" charset="0"/>
            </a:endParaRPr>
          </a:p>
          <a:p>
            <a:pPr marL="0" indent="0">
              <a:buNone/>
            </a:pPr>
            <a:r>
              <a:rPr lang="en-US" sz="1600" b="1" dirty="0">
                <a:solidFill>
                  <a:srgbClr val="0D0D0D"/>
                </a:solidFill>
                <a:latin typeface="Times New Roman" panose="02020603050405020304" pitchFamily="18" charset="0"/>
                <a:cs typeface="Times New Roman" panose="02020603050405020304" pitchFamily="18" charset="0"/>
              </a:rPr>
              <a:t>	Firebase Integration: </a:t>
            </a:r>
            <a:r>
              <a:rPr lang="en-US" sz="1600" dirty="0">
                <a:solidFill>
                  <a:srgbClr val="0D0D0D"/>
                </a:solidFill>
                <a:latin typeface="Times New Roman" panose="02020603050405020304" pitchFamily="18" charset="0"/>
                <a:cs typeface="Times New Roman" panose="02020603050405020304" pitchFamily="18" charset="0"/>
              </a:rPr>
              <a:t>Uses Firebase for user authentication and real-time database to store and retrieve messages.</a:t>
            </a:r>
            <a:endParaRPr lang="en-US" sz="1600" dirty="0">
              <a:solidFill>
                <a:srgbClr val="0D0D0D"/>
              </a:solidFill>
              <a:latin typeface="Times New Roman" panose="02020603050405020304" pitchFamily="18" charset="0"/>
              <a:cs typeface="Times New Roman" panose="02020603050405020304" pitchFamily="18" charset="0"/>
            </a:endParaRPr>
          </a:p>
          <a:p>
            <a:pPr marL="0" indent="0">
              <a:buNone/>
            </a:pPr>
            <a:r>
              <a:rPr lang="en-US" sz="1600" b="1" dirty="0">
                <a:solidFill>
                  <a:srgbClr val="0D0D0D"/>
                </a:solidFill>
                <a:latin typeface="Times New Roman" panose="02020603050405020304" pitchFamily="18" charset="0"/>
                <a:cs typeface="Times New Roman" panose="02020603050405020304" pitchFamily="18" charset="0"/>
              </a:rPr>
              <a:t>	Composable Functions</a:t>
            </a:r>
            <a:r>
              <a:rPr lang="en-US" sz="1600" dirty="0">
                <a:solidFill>
                  <a:srgbClr val="0D0D0D"/>
                </a:solidFill>
                <a:latin typeface="Times New Roman" panose="02020603050405020304" pitchFamily="18" charset="0"/>
                <a:cs typeface="Times New Roman" panose="02020603050405020304" pitchFamily="18" charset="0"/>
              </a:rPr>
              <a:t>: Each UI component is defined as a reusable composable function, making it easy to build and modify the 	interface.</a:t>
            </a:r>
            <a:endParaRPr lang="en-US" sz="1600" dirty="0">
              <a:solidFill>
                <a:srgbClr val="0D0D0D"/>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1600" b="1" dirty="0">
                <a:solidFill>
                  <a:srgbClr val="0D0D0D"/>
                </a:solidFill>
                <a:latin typeface="Times New Roman" panose="02020603050405020304" pitchFamily="18" charset="0"/>
                <a:cs typeface="Times New Roman" panose="02020603050405020304" pitchFamily="18" charset="0"/>
              </a:rPr>
              <a:t>Learning Outcomes:</a:t>
            </a:r>
            <a:endParaRPr lang="en-US" sz="1600" b="1" dirty="0">
              <a:solidFill>
                <a:srgbClr val="0D0D0D"/>
              </a:solidFill>
              <a:latin typeface="Times New Roman" panose="02020603050405020304" pitchFamily="18" charset="0"/>
              <a:cs typeface="Times New Roman" panose="02020603050405020304" pitchFamily="18" charset="0"/>
            </a:endParaRPr>
          </a:p>
          <a:p>
            <a:pPr marL="0" indent="0">
              <a:buNone/>
            </a:pPr>
            <a:r>
              <a:rPr lang="en-US" sz="1600" dirty="0">
                <a:solidFill>
                  <a:srgbClr val="0D0D0D"/>
                </a:solidFill>
                <a:latin typeface="Times New Roman" panose="02020603050405020304" pitchFamily="18" charset="0"/>
                <a:cs typeface="Times New Roman" panose="02020603050405020304" pitchFamily="18" charset="0"/>
              </a:rPr>
              <a:t>          By the end of this project:</a:t>
            </a:r>
            <a:endParaRPr lang="en-US" sz="1600" dirty="0">
              <a:solidFill>
                <a:srgbClr val="0D0D0D"/>
              </a:solidFill>
              <a:latin typeface="Times New Roman" panose="02020603050405020304" pitchFamily="18" charset="0"/>
              <a:cs typeface="Times New Roman" panose="02020603050405020304" pitchFamily="18" charset="0"/>
            </a:endParaRPr>
          </a:p>
          <a:p>
            <a:pPr marL="0" indent="0">
              <a:buNone/>
            </a:pPr>
            <a:r>
              <a:rPr lang="en-US" sz="1600" dirty="0">
                <a:solidFill>
                  <a:srgbClr val="0D0D0D"/>
                </a:solidFill>
                <a:latin typeface="Times New Roman" panose="02020603050405020304" pitchFamily="18" charset="0"/>
                <a:cs typeface="Times New Roman" panose="02020603050405020304" pitchFamily="18" charset="0"/>
              </a:rPr>
              <a:t>	You’ll know how to work with Android Studio to build an app.</a:t>
            </a:r>
            <a:endParaRPr lang="en-US" sz="1600" dirty="0">
              <a:solidFill>
                <a:srgbClr val="0D0D0D"/>
              </a:solidFill>
              <a:latin typeface="Times New Roman" panose="02020603050405020304" pitchFamily="18" charset="0"/>
              <a:cs typeface="Times New Roman" panose="02020603050405020304" pitchFamily="18" charset="0"/>
            </a:endParaRPr>
          </a:p>
          <a:p>
            <a:pPr marL="0" indent="0">
              <a:buNone/>
            </a:pPr>
            <a:r>
              <a:rPr lang="en-US" sz="1600" dirty="0">
                <a:solidFill>
                  <a:srgbClr val="0D0D0D"/>
                </a:solidFill>
                <a:latin typeface="Times New Roman" panose="02020603050405020304" pitchFamily="18" charset="0"/>
                <a:cs typeface="Times New Roman" panose="02020603050405020304" pitchFamily="18" charset="0"/>
              </a:rPr>
              <a:t>	You’ll be able to integrate a backend database for authentication and data storage.</a:t>
            </a:r>
            <a:endParaRPr lang="en-US" sz="1600" dirty="0">
              <a:solidFill>
                <a:srgbClr val="0D0D0D"/>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1500" b="1" dirty="0">
                <a:solidFill>
                  <a:srgbClr val="0D0D0D"/>
                </a:solidFill>
                <a:latin typeface="Times New Roman" panose="02020603050405020304" pitchFamily="18" charset="0"/>
                <a:cs typeface="Times New Roman" panose="02020603050405020304" pitchFamily="18" charset="0"/>
              </a:rPr>
              <a:t>Project Workflow:</a:t>
            </a:r>
            <a:endParaRPr lang="en-US" sz="1500" b="1" dirty="0">
              <a:solidFill>
                <a:srgbClr val="0D0D0D"/>
              </a:solidFill>
              <a:latin typeface="Times New Roman" panose="02020603050405020304" pitchFamily="18" charset="0"/>
              <a:cs typeface="Times New Roman" panose="02020603050405020304" pitchFamily="18" charset="0"/>
            </a:endParaRPr>
          </a:p>
          <a:p>
            <a:pPr>
              <a:buFont typeface="+mj-lt"/>
              <a:buAutoNum type="arabicPeriod"/>
            </a:pPr>
            <a:r>
              <a:rPr lang="en-US" sz="1500" b="1" dirty="0">
                <a:solidFill>
                  <a:srgbClr val="0D0D0D"/>
                </a:solidFill>
                <a:latin typeface="Times New Roman" panose="02020603050405020304" pitchFamily="18" charset="0"/>
                <a:cs typeface="Times New Roman" panose="02020603050405020304" pitchFamily="18" charset="0"/>
              </a:rPr>
              <a:t>User Registration:</a:t>
            </a:r>
            <a:r>
              <a:rPr lang="en-US" sz="1500" dirty="0">
                <a:solidFill>
                  <a:srgbClr val="0D0D0D"/>
                </a:solidFill>
                <a:latin typeface="Times New Roman" panose="02020603050405020304" pitchFamily="18" charset="0"/>
                <a:cs typeface="Times New Roman" panose="02020603050405020304" pitchFamily="18" charset="0"/>
              </a:rPr>
              <a:t> Users create an account within the app.</a:t>
            </a:r>
            <a:endParaRPr lang="en-US" sz="1500" dirty="0">
              <a:solidFill>
                <a:srgbClr val="0D0D0D"/>
              </a:solidFill>
              <a:latin typeface="Times New Roman" panose="02020603050405020304" pitchFamily="18" charset="0"/>
              <a:cs typeface="Times New Roman" panose="02020603050405020304" pitchFamily="18" charset="0"/>
            </a:endParaRPr>
          </a:p>
          <a:p>
            <a:pPr>
              <a:buFont typeface="+mj-lt"/>
              <a:buAutoNum type="arabicPeriod"/>
            </a:pPr>
            <a:r>
              <a:rPr lang="en-US" sz="1500" b="1" dirty="0">
                <a:solidFill>
                  <a:srgbClr val="0D0D0D"/>
                </a:solidFill>
                <a:latin typeface="Times New Roman" panose="02020603050405020304" pitchFamily="18" charset="0"/>
                <a:cs typeface="Times New Roman" panose="02020603050405020304" pitchFamily="18" charset="0"/>
              </a:rPr>
              <a:t>User Login: </a:t>
            </a:r>
            <a:r>
              <a:rPr lang="en-US" sz="1500" dirty="0">
                <a:solidFill>
                  <a:srgbClr val="0D0D0D"/>
                </a:solidFill>
                <a:latin typeface="Times New Roman" panose="02020603050405020304" pitchFamily="18" charset="0"/>
                <a:cs typeface="Times New Roman" panose="02020603050405020304" pitchFamily="18" charset="0"/>
              </a:rPr>
              <a:t>After registration, users log in to access chat features.</a:t>
            </a:r>
            <a:endParaRPr lang="en-US" sz="1500" dirty="0">
              <a:solidFill>
                <a:srgbClr val="0D0D0D"/>
              </a:solidFill>
              <a:latin typeface="Times New Roman" panose="02020603050405020304" pitchFamily="18" charset="0"/>
              <a:cs typeface="Times New Roman" panose="02020603050405020304" pitchFamily="18" charset="0"/>
            </a:endParaRPr>
          </a:p>
          <a:p>
            <a:pPr>
              <a:buFont typeface="+mj-lt"/>
              <a:buAutoNum type="arabicPeriod"/>
            </a:pPr>
            <a:r>
              <a:rPr lang="en-US" sz="1500" b="1" dirty="0">
                <a:solidFill>
                  <a:srgbClr val="0D0D0D"/>
                </a:solidFill>
                <a:latin typeface="Times New Roman" panose="02020603050405020304" pitchFamily="18" charset="0"/>
                <a:cs typeface="Times New Roman" panose="02020603050405020304" pitchFamily="18" charset="0"/>
              </a:rPr>
              <a:t>Main Chat Page:</a:t>
            </a:r>
            <a:r>
              <a:rPr lang="en-US" sz="1500" dirty="0">
                <a:solidFill>
                  <a:srgbClr val="0D0D0D"/>
                </a:solidFill>
                <a:latin typeface="Times New Roman" panose="02020603050405020304" pitchFamily="18" charset="0"/>
                <a:cs typeface="Times New Roman" panose="02020603050405020304" pitchFamily="18" charset="0"/>
              </a:rPr>
              <a:t> Users enter the main chat interface to start conversations.</a:t>
            </a:r>
            <a:endParaRPr lang="en-US" sz="1500" dirty="0">
              <a:solidFill>
                <a:srgbClr val="0D0D0D"/>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Box 2"/>
          <p:cNvSpPr txBox="1"/>
          <p:nvPr/>
        </p:nvSpPr>
        <p:spPr>
          <a:xfrm>
            <a:off x="363220" y="59055"/>
            <a:ext cx="10186035" cy="6739255"/>
          </a:xfrm>
          <a:prstGeom prst="rect">
            <a:avLst/>
          </a:prstGeom>
          <a:noFill/>
        </p:spPr>
        <p:txBody>
          <a:bodyPr wrap="square" rtlCol="0" anchor="t">
            <a:spAutoFit/>
          </a:bodyPr>
          <a:p>
            <a:r>
              <a:rPr lang="en-US" altLang="en-US">
                <a:latin typeface="Times New Roman" panose="02020603050405020304" pitchFamily="18" charset="0"/>
                <a:cs typeface="Times New Roman" panose="02020603050405020304" pitchFamily="18" charset="0"/>
                <a:sym typeface="+mn-ea"/>
              </a:rPr>
              <a:t>maxLines = 1,</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modifier = Modifier</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.padding(horizontal = 15.dp, vertical = 1.dp)</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.fillMaxWidth()</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.weight(weight = 0.09f, fill = true),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keyboardOptions = KeyboardOptions(</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keyboardType = KeyboardType.Text</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singleLine = true,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trailingIcon =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IconButton(</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onClick =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homeViewModel.addMessage()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Icon(</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imageVector = Icons.Default.Send,</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contentDescription = "Send Button"</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a:t>
            </a:r>
            <a:endParaRPr lang="en-US" altLang="en-US">
              <a:latin typeface="Times New Roman" panose="02020603050405020304" pitchFamily="18" charset="0"/>
              <a:cs typeface="Times New Roman" panose="02020603050405020304" pitchFamily="18" charset="0"/>
              <a:sym typeface="+mn-e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Box 2"/>
          <p:cNvSpPr txBox="1"/>
          <p:nvPr/>
        </p:nvSpPr>
        <p:spPr>
          <a:xfrm>
            <a:off x="311150" y="210185"/>
            <a:ext cx="2932430" cy="460375"/>
          </a:xfrm>
          <a:prstGeom prst="rect">
            <a:avLst/>
          </a:prstGeom>
        </p:spPr>
        <p:txBody>
          <a:bodyPr wrap="square">
            <a:spAutoFit/>
          </a:bodyPr>
          <a:p>
            <a:pPr marL="0" indent="0" algn="l"/>
            <a:r>
              <a:rPr sz="2400" b="0" i="0" u="sng">
                <a:latin typeface="Times New Roman" panose="02020603050405020304" pitchFamily="18" charset="0"/>
                <a:ea typeface="Montserrat"/>
                <a:cs typeface="Times New Roman" panose="02020603050405020304" pitchFamily="18" charset="0"/>
              </a:rPr>
              <a:t>HomeViewModel.kt</a:t>
            </a:r>
            <a:r>
              <a:rPr lang="en-IN" sz="2400" b="0" i="0" u="sng">
                <a:latin typeface="Times New Roman" panose="02020603050405020304" pitchFamily="18" charset="0"/>
                <a:ea typeface="Montserrat"/>
                <a:cs typeface="Times New Roman" panose="02020603050405020304" pitchFamily="18" charset="0"/>
              </a:rPr>
              <a:t> :</a:t>
            </a:r>
            <a:endParaRPr lang="en-IN" sz="2400" b="0" i="0" u="sng">
              <a:latin typeface="Times New Roman" panose="02020603050405020304" pitchFamily="18" charset="0"/>
              <a:ea typeface="Montserrat"/>
              <a:cs typeface="Times New Roman" panose="02020603050405020304" pitchFamily="18" charset="0"/>
            </a:endParaRPr>
          </a:p>
        </p:txBody>
      </p:sp>
      <p:sp>
        <p:nvSpPr>
          <p:cNvPr id="5" name="Text Box 4"/>
          <p:cNvSpPr txBox="1"/>
          <p:nvPr/>
        </p:nvSpPr>
        <p:spPr>
          <a:xfrm>
            <a:off x="311150" y="865505"/>
            <a:ext cx="9500235" cy="6096635"/>
          </a:xfrm>
          <a:prstGeom prst="rect">
            <a:avLst/>
          </a:prstGeom>
          <a:noFill/>
        </p:spPr>
        <p:txBody>
          <a:bodyPr wrap="square" rtlCol="0" anchor="t">
            <a:noAutofit/>
          </a:bodyPr>
          <a:p>
            <a:r>
              <a:rPr lang="en-US" altLang="en-US">
                <a:latin typeface="Times New Roman" panose="02020603050405020304" pitchFamily="18" charset="0"/>
                <a:cs typeface="Times New Roman" panose="02020603050405020304" pitchFamily="18" charset="0"/>
              </a:rPr>
              <a:t>package com.project.pradyotprakash.flashchat.view.home</a:t>
            </a:r>
            <a:endParaRPr lang="en-US" altLang="en-US">
              <a:latin typeface="Times New Roman" panose="02020603050405020304" pitchFamily="18" charset="0"/>
              <a:cs typeface="Times New Roman" panose="02020603050405020304" pitchFamily="18" charset="0"/>
            </a:endParaRPr>
          </a:p>
          <a:p>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android.util.Log</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androidx.lifecycle.LiveData</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androidx.lifecycle.MutableLiveData</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androidx.lifecycle.ViewModel</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com.google.firebase.auth.ktx.auth</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com.google.firebase.firestore.ktx.firestore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com.google.firebase.ktx.Firebase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com.project.pradyotprakash.flashchat.Constants</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java.lang.IllegalArgumentException</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class HomeViewModel : ViewModel()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init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getMessages()</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t>
            </a:r>
            <a:endParaRPr lang="en-US" altLang="en-US">
              <a:latin typeface="Times New Roman" panose="02020603050405020304" pitchFamily="18" charset="0"/>
              <a:cs typeface="Times New Roman" panose="02020603050405020304" pitchFamily="18" charset="0"/>
            </a:endParaRPr>
          </a:p>
          <a:p>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private val _message = MutableLiveData("")</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val message: LiveData&lt;String&gt; = _message</a:t>
            </a:r>
            <a:endParaRPr lang="en-US" altLang="en-US">
              <a:latin typeface="Times New Roman" panose="02020603050405020304" pitchFamily="18" charset="0"/>
              <a:cs typeface="Times New Roman" panose="02020603050405020304" pitchFamily="18" charset="0"/>
            </a:endParaRPr>
          </a:p>
          <a:p>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private var _messages = MutableLiveData(emptyList&lt;Map&lt;String, </a:t>
            </a:r>
            <a:endParaRPr lang="en-US" alt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202565" y="133985"/>
            <a:ext cx="10734675" cy="6724015"/>
          </a:xfrm>
          <a:prstGeom prst="rect">
            <a:avLst/>
          </a:prstGeom>
          <a:noFill/>
        </p:spPr>
        <p:txBody>
          <a:bodyPr wrap="square" rtlCol="0" anchor="t">
            <a:noAutofit/>
          </a:bodyPr>
          <a:p>
            <a:r>
              <a:rPr lang="en-US" altLang="en-US">
                <a:latin typeface="Times New Roman" panose="02020603050405020304" pitchFamily="18" charset="0"/>
                <a:cs typeface="Times New Roman" panose="02020603050405020304" pitchFamily="18" charset="0"/>
                <a:sym typeface="+mn-ea"/>
              </a:rPr>
              <a:t>Any&gt;&gt;().toMutableList())</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val messages: LiveData&lt;MutableList&lt;Map&lt;String, Any&gt;&gt;&gt; = _messages</a:t>
            </a:r>
            <a:endParaRPr lang="en-US" altLang="en-US">
              <a:latin typeface="Times New Roman" panose="02020603050405020304" pitchFamily="18" charset="0"/>
              <a:cs typeface="Times New Roman" panose="02020603050405020304" pitchFamily="18" charset="0"/>
              <a:sym typeface="+mn-ea"/>
            </a:endParaRPr>
          </a:p>
          <a:p>
            <a:r>
              <a:rPr lang="en-US" altLang="en-US">
                <a:latin typeface="Times New Roman" panose="02020603050405020304" pitchFamily="18" charset="0"/>
                <a:cs typeface="Times New Roman" panose="02020603050405020304" pitchFamily="18" charset="0"/>
                <a:sym typeface="+mn-ea"/>
              </a:rPr>
              <a:t>fun updateMessage(message: String) {</a:t>
            </a:r>
            <a:endParaRPr lang="en-US" altLang="en-US">
              <a:latin typeface="Times New Roman" panose="02020603050405020304" pitchFamily="18" charset="0"/>
              <a:cs typeface="Times New Roman" panose="02020603050405020304" pitchFamily="18" charset="0"/>
              <a:sym typeface="+mn-ea"/>
            </a:endParaRPr>
          </a:p>
          <a:p>
            <a:r>
              <a:rPr lang="en-US" altLang="en-US">
                <a:latin typeface="Times New Roman" panose="02020603050405020304" pitchFamily="18" charset="0"/>
                <a:cs typeface="Times New Roman" panose="02020603050405020304" pitchFamily="18" charset="0"/>
                <a:sym typeface="+mn-ea"/>
              </a:rPr>
              <a:t>        _message.value = message</a:t>
            </a:r>
            <a:endParaRPr lang="en-US" altLang="en-US">
              <a:latin typeface="Times New Roman" panose="02020603050405020304" pitchFamily="18" charset="0"/>
              <a:cs typeface="Times New Roman" panose="02020603050405020304" pitchFamily="18" charset="0"/>
              <a:sym typeface="+mn-ea"/>
            </a:endParaRPr>
          </a:p>
          <a:p>
            <a:r>
              <a:rPr lang="en-US" altLang="en-US">
                <a:latin typeface="Times New Roman" panose="02020603050405020304" pitchFamily="18" charset="0"/>
                <a:cs typeface="Times New Roman" panose="02020603050405020304" pitchFamily="18" charset="0"/>
                <a:sym typeface="+mn-ea"/>
              </a:rPr>
              <a:t>    }</a:t>
            </a:r>
            <a:endParaRPr lang="en-US" altLang="en-US">
              <a:latin typeface="Times New Roman" panose="02020603050405020304" pitchFamily="18" charset="0"/>
              <a:cs typeface="Times New Roman" panose="02020603050405020304" pitchFamily="18" charset="0"/>
              <a:sym typeface="+mn-ea"/>
            </a:endParaRPr>
          </a:p>
          <a:p>
            <a:r>
              <a:rPr lang="en-US" altLang="en-US">
                <a:latin typeface="Times New Roman" panose="02020603050405020304" pitchFamily="18" charset="0"/>
                <a:cs typeface="Times New Roman" panose="02020603050405020304" pitchFamily="18" charset="0"/>
                <a:sym typeface="+mn-ea"/>
              </a:rPr>
              <a:t>fun addMessage() {</a:t>
            </a:r>
            <a:endParaRPr lang="en-US" altLang="en-US">
              <a:latin typeface="Times New Roman" panose="02020603050405020304" pitchFamily="18" charset="0"/>
              <a:cs typeface="Times New Roman" panose="02020603050405020304" pitchFamily="18" charset="0"/>
              <a:sym typeface="+mn-ea"/>
            </a:endParaRPr>
          </a:p>
          <a:p>
            <a:r>
              <a:rPr lang="en-US" altLang="en-US">
                <a:latin typeface="Times New Roman" panose="02020603050405020304" pitchFamily="18" charset="0"/>
                <a:cs typeface="Times New Roman" panose="02020603050405020304" pitchFamily="18" charset="0"/>
                <a:sym typeface="+mn-ea"/>
              </a:rPr>
              <a:t>        val message: String = _message.value ?: throw IllegalArgumentException("message empty")</a:t>
            </a:r>
            <a:endParaRPr lang="en-US" altLang="en-US">
              <a:latin typeface="Times New Roman" panose="02020603050405020304" pitchFamily="18" charset="0"/>
              <a:cs typeface="Times New Roman" panose="02020603050405020304" pitchFamily="18" charset="0"/>
              <a:sym typeface="+mn-ea"/>
            </a:endParaRPr>
          </a:p>
          <a:p>
            <a:r>
              <a:rPr lang="en-US" altLang="en-US">
                <a:latin typeface="Times New Roman" panose="02020603050405020304" pitchFamily="18" charset="0"/>
                <a:cs typeface="Times New Roman" panose="02020603050405020304" pitchFamily="18" charset="0"/>
                <a:sym typeface="+mn-ea"/>
              </a:rPr>
              <a:t>        if (message.isNotEmpty()) {</a:t>
            </a:r>
            <a:endParaRPr lang="en-US" altLang="en-US">
              <a:latin typeface="Times New Roman" panose="02020603050405020304" pitchFamily="18" charset="0"/>
              <a:cs typeface="Times New Roman" panose="02020603050405020304" pitchFamily="18" charset="0"/>
              <a:sym typeface="+mn-ea"/>
            </a:endParaRPr>
          </a:p>
          <a:p>
            <a:r>
              <a:rPr lang="en-US" altLang="en-US">
                <a:latin typeface="Times New Roman" panose="02020603050405020304" pitchFamily="18" charset="0"/>
                <a:cs typeface="Times New Roman" panose="02020603050405020304" pitchFamily="18" charset="0"/>
                <a:sym typeface="+mn-ea"/>
              </a:rPr>
              <a:t>            Firebase.firestore.collection(Constants.MESSAGES).document().set(</a:t>
            </a:r>
            <a:endParaRPr lang="en-US" altLang="en-US">
              <a:latin typeface="Times New Roman" panose="02020603050405020304" pitchFamily="18" charset="0"/>
              <a:cs typeface="Times New Roman" panose="02020603050405020304" pitchFamily="18" charset="0"/>
              <a:sym typeface="+mn-ea"/>
            </a:endParaRPr>
          </a:p>
          <a:p>
            <a:r>
              <a:rPr lang="en-US" altLang="en-US">
                <a:latin typeface="Times New Roman" panose="02020603050405020304" pitchFamily="18" charset="0"/>
                <a:cs typeface="Times New Roman" panose="02020603050405020304" pitchFamily="18" charset="0"/>
                <a:sym typeface="+mn-ea"/>
              </a:rPr>
              <a:t>                hashMapOf(</a:t>
            </a:r>
            <a:endParaRPr lang="en-US" altLang="en-US">
              <a:latin typeface="Times New Roman" panose="02020603050405020304" pitchFamily="18" charset="0"/>
              <a:cs typeface="Times New Roman" panose="02020603050405020304" pitchFamily="18" charset="0"/>
              <a:sym typeface="+mn-ea"/>
            </a:endParaRPr>
          </a:p>
          <a:p>
            <a:r>
              <a:rPr lang="en-US" altLang="en-US">
                <a:latin typeface="Times New Roman" panose="02020603050405020304" pitchFamily="18" charset="0"/>
                <a:cs typeface="Times New Roman" panose="02020603050405020304" pitchFamily="18" charset="0"/>
                <a:sym typeface="+mn-ea"/>
              </a:rPr>
              <a:t>                    Constants.MESSAGE to message,</a:t>
            </a:r>
            <a:endParaRPr lang="en-US" altLang="en-US">
              <a:latin typeface="Times New Roman" panose="02020603050405020304" pitchFamily="18" charset="0"/>
              <a:cs typeface="Times New Roman" panose="02020603050405020304" pitchFamily="18" charset="0"/>
              <a:sym typeface="+mn-ea"/>
            </a:endParaRPr>
          </a:p>
          <a:p>
            <a:r>
              <a:rPr lang="en-US" altLang="en-US">
                <a:latin typeface="Times New Roman" panose="02020603050405020304" pitchFamily="18" charset="0"/>
                <a:cs typeface="Times New Roman" panose="02020603050405020304" pitchFamily="18" charset="0"/>
                <a:sym typeface="+mn-ea"/>
              </a:rPr>
              <a:t>                    Constants.SENT_BY to Firebase.auth.currentUser?.uid,</a:t>
            </a:r>
            <a:endParaRPr lang="en-US" altLang="en-US">
              <a:latin typeface="Times New Roman" panose="02020603050405020304" pitchFamily="18" charset="0"/>
              <a:cs typeface="Times New Roman" panose="02020603050405020304" pitchFamily="18" charset="0"/>
              <a:sym typeface="+mn-ea"/>
            </a:endParaRPr>
          </a:p>
          <a:p>
            <a:r>
              <a:rPr lang="en-US" altLang="en-US">
                <a:latin typeface="Times New Roman" panose="02020603050405020304" pitchFamily="18" charset="0"/>
                <a:cs typeface="Times New Roman" panose="02020603050405020304" pitchFamily="18" charset="0"/>
                <a:sym typeface="+mn-ea"/>
              </a:rPr>
              <a:t>                    Constants.SENT_ON to System.currentTimeMillis()</a:t>
            </a:r>
            <a:endParaRPr lang="en-US" altLang="en-US">
              <a:latin typeface="Times New Roman" panose="02020603050405020304" pitchFamily="18" charset="0"/>
              <a:cs typeface="Times New Roman" panose="02020603050405020304" pitchFamily="18" charset="0"/>
              <a:sym typeface="+mn-ea"/>
            </a:endParaRPr>
          </a:p>
          <a:p>
            <a:r>
              <a:rPr lang="en-US" altLang="en-US">
                <a:latin typeface="Times New Roman" panose="02020603050405020304" pitchFamily="18" charset="0"/>
                <a:cs typeface="Times New Roman" panose="02020603050405020304" pitchFamily="18" charset="0"/>
                <a:sym typeface="+mn-ea"/>
              </a:rPr>
              <a:t>                )</a:t>
            </a:r>
            <a:endParaRPr lang="en-US" altLang="en-US">
              <a:latin typeface="Times New Roman" panose="02020603050405020304" pitchFamily="18" charset="0"/>
              <a:cs typeface="Times New Roman" panose="02020603050405020304" pitchFamily="18" charset="0"/>
              <a:sym typeface="+mn-ea"/>
            </a:endParaRPr>
          </a:p>
          <a:p>
            <a:r>
              <a:rPr lang="en-US" altLang="en-US">
                <a:latin typeface="Times New Roman" panose="02020603050405020304" pitchFamily="18" charset="0"/>
                <a:cs typeface="Times New Roman" panose="02020603050405020304" pitchFamily="18" charset="0"/>
                <a:sym typeface="+mn-ea"/>
              </a:rPr>
              <a:t>            ).addOnSuccessListener {</a:t>
            </a:r>
            <a:endParaRPr lang="en-US" altLang="en-US">
              <a:latin typeface="Times New Roman" panose="02020603050405020304" pitchFamily="18" charset="0"/>
              <a:cs typeface="Times New Roman" panose="02020603050405020304" pitchFamily="18" charset="0"/>
              <a:sym typeface="+mn-ea"/>
            </a:endParaRPr>
          </a:p>
          <a:p>
            <a:r>
              <a:rPr lang="en-US" altLang="en-US">
                <a:latin typeface="Times New Roman" panose="02020603050405020304" pitchFamily="18" charset="0"/>
                <a:cs typeface="Times New Roman" panose="02020603050405020304" pitchFamily="18" charset="0"/>
                <a:sym typeface="+mn-ea"/>
              </a:rPr>
              <a:t>                _message.value = ""</a:t>
            </a:r>
            <a:endParaRPr lang="en-US" altLang="en-US">
              <a:latin typeface="Times New Roman" panose="02020603050405020304" pitchFamily="18" charset="0"/>
              <a:cs typeface="Times New Roman" panose="02020603050405020304" pitchFamily="18" charset="0"/>
              <a:sym typeface="+mn-ea"/>
            </a:endParaRPr>
          </a:p>
          <a:p>
            <a:r>
              <a:rPr lang="en-US" altLang="en-US">
                <a:latin typeface="Times New Roman" panose="02020603050405020304" pitchFamily="18" charset="0"/>
                <a:cs typeface="Times New Roman" panose="02020603050405020304" pitchFamily="18" charset="0"/>
                <a:sym typeface="+mn-ea"/>
              </a:rPr>
              <a:t>            }</a:t>
            </a:r>
            <a:endParaRPr lang="en-US" altLang="en-US">
              <a:latin typeface="Times New Roman" panose="02020603050405020304" pitchFamily="18" charset="0"/>
              <a:cs typeface="Times New Roman" panose="02020603050405020304" pitchFamily="18" charset="0"/>
              <a:sym typeface="+mn-ea"/>
            </a:endParaRPr>
          </a:p>
          <a:p>
            <a:r>
              <a:rPr lang="en-US" altLang="en-US">
                <a:latin typeface="Times New Roman" panose="02020603050405020304" pitchFamily="18" charset="0"/>
                <a:cs typeface="Times New Roman" panose="02020603050405020304" pitchFamily="18" charset="0"/>
                <a:sym typeface="+mn-ea"/>
              </a:rPr>
              <a:t>        }</a:t>
            </a:r>
            <a:endParaRPr lang="en-US" altLang="en-US">
              <a:latin typeface="Times New Roman" panose="02020603050405020304" pitchFamily="18" charset="0"/>
              <a:cs typeface="Times New Roman" panose="02020603050405020304" pitchFamily="18" charset="0"/>
              <a:sym typeface="+mn-ea"/>
            </a:endParaRPr>
          </a:p>
          <a:p>
            <a:r>
              <a:rPr lang="en-US" altLang="en-US">
                <a:latin typeface="Times New Roman" panose="02020603050405020304" pitchFamily="18" charset="0"/>
                <a:cs typeface="Times New Roman" panose="02020603050405020304" pitchFamily="18" charset="0"/>
                <a:sym typeface="+mn-ea"/>
              </a:rPr>
              <a:t>    }</a:t>
            </a:r>
            <a:endParaRPr lang="en-US" altLang="en-US">
              <a:latin typeface="Times New Roman" panose="02020603050405020304" pitchFamily="18" charset="0"/>
              <a:cs typeface="Times New Roman" panose="02020603050405020304" pitchFamily="18" charset="0"/>
              <a:sym typeface="+mn-ea"/>
            </a:endParaRPr>
          </a:p>
          <a:p>
            <a:r>
              <a:rPr lang="en-US" altLang="en-US">
                <a:latin typeface="Times New Roman" panose="02020603050405020304" pitchFamily="18" charset="0"/>
                <a:cs typeface="Times New Roman" panose="02020603050405020304" pitchFamily="18" charset="0"/>
                <a:sym typeface="+mn-ea"/>
              </a:rPr>
              <a:t>private fun getMessages()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Firebase.firestore.collection(Constants.MESSAGES)</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.orderBy(Constants.SENT_ON)</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.addSnapshotListener { value, e -&gt;</a:t>
            </a:r>
            <a:endParaRPr lang="en-US" altLang="en-US">
              <a:latin typeface="Times New Roman" panose="02020603050405020304" pitchFamily="18" charset="0"/>
              <a:cs typeface="Times New Roman" panose="02020603050405020304" pitchFamily="18" charset="0"/>
            </a:endParaRPr>
          </a:p>
          <a:p>
            <a:endParaRPr lang="en-US" altLang="en-US">
              <a:latin typeface="Times New Roman" panose="02020603050405020304" pitchFamily="18" charset="0"/>
              <a:cs typeface="Times New Roman" panose="02020603050405020304" pitchFamily="18" charset="0"/>
              <a:sym typeface="+mn-e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191770" y="129540"/>
            <a:ext cx="10745470" cy="6598285"/>
          </a:xfrm>
          <a:prstGeom prst="rect">
            <a:avLst/>
          </a:prstGeom>
          <a:noFill/>
        </p:spPr>
        <p:txBody>
          <a:bodyPr wrap="square" rtlCol="0" anchor="t">
            <a:noAutofit/>
          </a:bodyPr>
          <a:p>
            <a:r>
              <a:rPr lang="en-US" altLang="en-US">
                <a:latin typeface="Times New Roman" panose="02020603050405020304" pitchFamily="18" charset="0"/>
                <a:cs typeface="Times New Roman" panose="02020603050405020304" pitchFamily="18" charset="0"/>
              </a:rPr>
              <a:t>                if (e != null)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Log.w(Constants.TAG, "Listen failed.", 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return@addSnapshotListener</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t>
            </a:r>
            <a:endParaRPr lang="en-US" altLang="en-US">
              <a:latin typeface="Times New Roman" panose="02020603050405020304" pitchFamily="18" charset="0"/>
              <a:cs typeface="Times New Roman" panose="02020603050405020304" pitchFamily="18" charset="0"/>
            </a:endParaRPr>
          </a:p>
          <a:p>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val list = emptyList&lt;Map&lt;String, Any&gt;&gt;().toMutableList()</a:t>
            </a:r>
            <a:endParaRPr lang="en-US" altLang="en-US">
              <a:latin typeface="Times New Roman" panose="02020603050405020304" pitchFamily="18" charset="0"/>
              <a:cs typeface="Times New Roman" panose="02020603050405020304" pitchFamily="18" charset="0"/>
            </a:endParaRPr>
          </a:p>
          <a:p>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if (value != null)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for (doc in value)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val data = doc.data</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data[Constants.IS_CURRENT_USER]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t>
            </a:r>
            <a:r>
              <a:rPr lang="en-IN" altLang="en-US">
                <a:latin typeface="Times New Roman" panose="02020603050405020304" pitchFamily="18" charset="0"/>
                <a:cs typeface="Times New Roman" panose="02020603050405020304" pitchFamily="18" charset="0"/>
              </a:rPr>
              <a:t>                       </a:t>
            </a:r>
            <a:r>
              <a:rPr lang="en-US" altLang="en-US">
                <a:latin typeface="Times New Roman" panose="02020603050405020304" pitchFamily="18" charset="0"/>
                <a:cs typeface="Times New Roman" panose="02020603050405020304" pitchFamily="18" charset="0"/>
              </a:rPr>
              <a:t>Firebase.auth.currentUser?.uid.toString() == data[Constants.SENT_BY].toString()</a:t>
            </a:r>
            <a:endParaRPr lang="en-US" altLang="en-US">
              <a:latin typeface="Times New Roman" panose="02020603050405020304" pitchFamily="18" charset="0"/>
              <a:cs typeface="Times New Roman" panose="02020603050405020304" pitchFamily="18" charset="0"/>
            </a:endParaRPr>
          </a:p>
          <a:p>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list.add(data)</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t>
            </a:r>
            <a:endParaRPr lang="en-US" altLang="en-US">
              <a:latin typeface="Times New Roman" panose="02020603050405020304" pitchFamily="18" charset="0"/>
              <a:cs typeface="Times New Roman" panose="02020603050405020304" pitchFamily="18" charset="0"/>
            </a:endParaRPr>
          </a:p>
          <a:p>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updateMessages(list)</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private fun updateMessages(list: MutableList&lt;Map&lt;String, Any&gt;&gt;)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_messages.value = list.asReversed()</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a:t>
            </a:r>
            <a:endParaRPr lang="en-US" altLang="en-US">
              <a:latin typeface="Times New Roman" panose="02020603050405020304" pitchFamily="18" charset="0"/>
              <a:cs typeface="Times New Roman" panose="02020603050405020304" pitchFamily="18" charset="0"/>
            </a:endParaRPr>
          </a:p>
          <a:p>
            <a:endParaRPr lang="en-US" alt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173990" y="141605"/>
            <a:ext cx="1641475" cy="460375"/>
          </a:xfrm>
          <a:prstGeom prst="rect">
            <a:avLst/>
          </a:prstGeom>
        </p:spPr>
        <p:txBody>
          <a:bodyPr wrap="square">
            <a:spAutoFit/>
          </a:bodyPr>
          <a:p>
            <a:pPr marL="0" indent="0" algn="l"/>
            <a:r>
              <a:rPr sz="2400" b="0" i="0" u="sng">
                <a:latin typeface="Times New Roman" panose="02020603050405020304" pitchFamily="18" charset="0"/>
                <a:ea typeface="Montserrat"/>
                <a:cs typeface="Times New Roman" panose="02020603050405020304" pitchFamily="18" charset="0"/>
              </a:rPr>
              <a:t>Login.kt</a:t>
            </a:r>
            <a:r>
              <a:rPr lang="en-IN" sz="2400" b="0" i="0" u="sng">
                <a:latin typeface="Times New Roman" panose="02020603050405020304" pitchFamily="18" charset="0"/>
                <a:ea typeface="Montserrat"/>
                <a:cs typeface="Times New Roman" panose="02020603050405020304" pitchFamily="18" charset="0"/>
              </a:rPr>
              <a:t> :</a:t>
            </a:r>
            <a:r>
              <a:rPr sz="2400" b="0" i="0" u="sng">
                <a:latin typeface="Times New Roman" panose="02020603050405020304" pitchFamily="18" charset="0"/>
                <a:ea typeface="Montserrat"/>
                <a:cs typeface="Times New Roman" panose="02020603050405020304" pitchFamily="18" charset="0"/>
              </a:rPr>
              <a:t> </a:t>
            </a:r>
            <a:endParaRPr sz="2400" b="0" i="0" u="sng">
              <a:latin typeface="Times New Roman" panose="02020603050405020304" pitchFamily="18" charset="0"/>
              <a:ea typeface="Montserrat"/>
              <a:cs typeface="Times New Roman" panose="02020603050405020304" pitchFamily="18" charset="0"/>
            </a:endParaRPr>
          </a:p>
        </p:txBody>
      </p:sp>
      <p:sp>
        <p:nvSpPr>
          <p:cNvPr id="3" name="Text Box 2"/>
          <p:cNvSpPr txBox="1"/>
          <p:nvPr/>
        </p:nvSpPr>
        <p:spPr>
          <a:xfrm>
            <a:off x="173990" y="713105"/>
            <a:ext cx="11169015" cy="6144895"/>
          </a:xfrm>
          <a:prstGeom prst="rect">
            <a:avLst/>
          </a:prstGeom>
          <a:noFill/>
        </p:spPr>
        <p:txBody>
          <a:bodyPr wrap="square" rtlCol="0" anchor="t">
            <a:noAutofit/>
          </a:bodyPr>
          <a:p>
            <a:r>
              <a:rPr lang="en-US" altLang="en-US">
                <a:latin typeface="Times New Roman" panose="02020603050405020304" pitchFamily="18" charset="0"/>
                <a:cs typeface="Times New Roman" panose="02020603050405020304" pitchFamily="18" charset="0"/>
              </a:rPr>
              <a:t>package com.project.pradyotprakash.flashchat.view.login</a:t>
            </a:r>
            <a:endParaRPr lang="en-US" altLang="en-US">
              <a:latin typeface="Times New Roman" panose="02020603050405020304" pitchFamily="18" charset="0"/>
              <a:cs typeface="Times New Roman" panose="02020603050405020304" pitchFamily="18" charset="0"/>
            </a:endParaRPr>
          </a:p>
          <a:p>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androidx.compose.foundation.layout.*</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androidx.compose.material.CircularProgressIndicator</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androidx.compose.runtime.Composable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androidx.compose.runtime.getValue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androidx.compose.runtime.livedata.observeAsState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androidx.compose.ui.Alignment</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androidx.compose.ui.Modifier</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androidx.compose.ui.graphics.Color</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androidx.compose.ui.text.input.KeyboardType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androidx.compose.ui.text.input.PasswordVisualTransformation</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androidx.compose.ui.text.input.VisualTransformation</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androidx.compose.ui.unit.dp</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androidx.lifecycle.viewmodel.compose.viewModel</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com.project.pradyotprakash.flashchat.view.Appbar</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com.project.pradyotprakash.flashchat.view.Buttons</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com.project.pradyotprakash.flashchat.view.TextFormField</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@Composable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fun LoginView(</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home: () -&gt; Unit,</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sym typeface="+mn-ea"/>
              </a:rPr>
              <a:t>    back: () -&gt; Unit,</a:t>
            </a:r>
            <a:endParaRPr lang="en-US" altLang="en-US">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248285" y="302260"/>
            <a:ext cx="11078210" cy="6253480"/>
          </a:xfrm>
          <a:prstGeom prst="rect">
            <a:avLst/>
          </a:prstGeom>
          <a:noFill/>
        </p:spPr>
        <p:txBody>
          <a:bodyPr wrap="square" rtlCol="0" anchor="t">
            <a:noAutofit/>
          </a:bodyPr>
          <a:p>
            <a:r>
              <a:rPr lang="en-US" altLang="en-US">
                <a:latin typeface="Times New Roman" panose="02020603050405020304" pitchFamily="18" charset="0"/>
                <a:cs typeface="Times New Roman" panose="02020603050405020304" pitchFamily="18" charset="0"/>
              </a:rPr>
              <a:t>    loginViewModel: LoginViewModel = viewModel()</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val email: String by loginViewModel.email.observeAsState("")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val password: String by loginViewModel.password.observeAsState("")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val loading: Boolean by loginViewModel.loading.observeAsState(initial = false)</a:t>
            </a:r>
            <a:endParaRPr lang="en-US" altLang="en-US">
              <a:latin typeface="Times New Roman" panose="02020603050405020304" pitchFamily="18" charset="0"/>
              <a:cs typeface="Times New Roman" panose="02020603050405020304" pitchFamily="18" charset="0"/>
            </a:endParaRPr>
          </a:p>
          <a:p>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Box(</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contentAlignment = Alignment.Center,</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modifier = Modifier.fillMaxSize()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if (loading)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CircularProgressIndicator()</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Column(</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modifier = Modifier.fillMaxSize(),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horizontalAlignment = Alignment.CenterHorizontally,</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verticalArrangement = Arrangement.Top</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Appbar(</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title = "Login",</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action = back</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226060" y="197485"/>
            <a:ext cx="10574020" cy="6462395"/>
          </a:xfrm>
          <a:prstGeom prst="rect">
            <a:avLst/>
          </a:prstGeom>
          <a:noFill/>
        </p:spPr>
        <p:txBody>
          <a:bodyPr wrap="square" rtlCol="0" anchor="t">
            <a:spAutoFit/>
          </a:bodyPr>
          <a:p>
            <a:r>
              <a:rPr lang="en-US" altLang="en-US">
                <a:latin typeface="Times New Roman" panose="02020603050405020304" pitchFamily="18" charset="0"/>
                <a:cs typeface="Times New Roman" panose="02020603050405020304" pitchFamily="18" charset="0"/>
              </a:rPr>
              <a:t>TextFormField(</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value = email,</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onValueChange = { loginViewModel.updateEmail(it)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label = "Email",</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keyboardType = KeyboardType.Email,</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visualTransformation = VisualTransformation.None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TextFormField(</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value = password,</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onValueChange = { loginViewModel.updatePassword(it)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label = "Password",</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keyboardType = KeyboardType.Password,</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visualTransformation = PasswordVisualTransformation()</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Spacer(modifier = Modifier.height(20.dp))</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Buttons(</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title = "Login",</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onClick = { loginViewModel.loginUser(home = home)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backgroundColor = Color.Magenta</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139700" y="153035"/>
            <a:ext cx="2909570" cy="460375"/>
          </a:xfrm>
          <a:prstGeom prst="rect">
            <a:avLst/>
          </a:prstGeom>
        </p:spPr>
        <p:txBody>
          <a:bodyPr wrap="square">
            <a:spAutoFit/>
          </a:bodyPr>
          <a:p>
            <a:pPr marL="0" indent="0" algn="l"/>
            <a:r>
              <a:rPr sz="2400" b="0" i="0" u="sng">
                <a:latin typeface="Times New Roman" panose="02020603050405020304" pitchFamily="18" charset="0"/>
                <a:ea typeface="Montserrat"/>
                <a:cs typeface="Times New Roman" panose="02020603050405020304" pitchFamily="18" charset="0"/>
              </a:rPr>
              <a:t>LoginViewModel.kt</a:t>
            </a:r>
            <a:r>
              <a:rPr lang="en-IN" sz="2400" b="0" i="0" u="sng">
                <a:latin typeface="Times New Roman" panose="02020603050405020304" pitchFamily="18" charset="0"/>
                <a:ea typeface="Montserrat"/>
                <a:cs typeface="Times New Roman" panose="02020603050405020304" pitchFamily="18" charset="0"/>
              </a:rPr>
              <a:t> :</a:t>
            </a:r>
            <a:endParaRPr lang="en-IN" sz="2400" b="0" i="0" u="sng">
              <a:latin typeface="Times New Roman" panose="02020603050405020304" pitchFamily="18" charset="0"/>
              <a:ea typeface="Montserrat"/>
              <a:cs typeface="Times New Roman" panose="02020603050405020304" pitchFamily="18" charset="0"/>
            </a:endParaRPr>
          </a:p>
        </p:txBody>
      </p:sp>
      <p:sp>
        <p:nvSpPr>
          <p:cNvPr id="3" name="Text Box 2"/>
          <p:cNvSpPr txBox="1"/>
          <p:nvPr/>
        </p:nvSpPr>
        <p:spPr>
          <a:xfrm>
            <a:off x="139700" y="727710"/>
            <a:ext cx="11031855" cy="6046470"/>
          </a:xfrm>
          <a:prstGeom prst="rect">
            <a:avLst/>
          </a:prstGeom>
          <a:noFill/>
        </p:spPr>
        <p:txBody>
          <a:bodyPr wrap="square" rtlCol="0" anchor="t">
            <a:noAutofit/>
          </a:bodyPr>
          <a:p>
            <a:r>
              <a:rPr lang="en-US" altLang="en-US">
                <a:latin typeface="Times New Roman" panose="02020603050405020304" pitchFamily="18" charset="0"/>
                <a:cs typeface="Times New Roman" panose="02020603050405020304" pitchFamily="18" charset="0"/>
              </a:rPr>
              <a:t>package com.project.pradyotprakash.flashchat.view.login</a:t>
            </a:r>
            <a:endParaRPr lang="en-US" altLang="en-US">
              <a:latin typeface="Times New Roman" panose="02020603050405020304" pitchFamily="18" charset="0"/>
              <a:cs typeface="Times New Roman" panose="02020603050405020304" pitchFamily="18" charset="0"/>
            </a:endParaRPr>
          </a:p>
          <a:p>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androidx.lifecycle.LiveData</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androidx.lifecycle.MutableLiveData</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androidx.lifecycle.ViewModel</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com.google.firebase.auth.FirebaseAuth</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com.google.firebase.auth.ktx.auth</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com.google.firebase.ktx.Firebase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import java.lang.IllegalArgumentException</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class LoginViewModel : ViewModel()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private val auth: FirebaseAuth = Firebase.auth</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private val _email = MutableLiveData("")</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val email: LiveData&lt;String&gt; = _email</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private val _password = MutableLiveData("")</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val password: LiveData&lt;String&gt; = _password</a:t>
            </a:r>
            <a:endParaRPr lang="en-US" altLang="en-US">
              <a:latin typeface="Times New Roman" panose="02020603050405020304" pitchFamily="18" charset="0"/>
              <a:cs typeface="Times New Roman" panose="02020603050405020304" pitchFamily="18" charset="0"/>
            </a:endParaRPr>
          </a:p>
          <a:p>
            <a:r>
              <a:rPr lang="en-IN" altLang="en-US">
                <a:latin typeface="Times New Roman" panose="02020603050405020304" pitchFamily="18" charset="0"/>
                <a:cs typeface="Times New Roman" panose="02020603050405020304" pitchFamily="18" charset="0"/>
              </a:rPr>
              <a:t>   </a:t>
            </a:r>
            <a:r>
              <a:rPr lang="en-US" altLang="en-US">
                <a:latin typeface="Times New Roman" panose="02020603050405020304" pitchFamily="18" charset="0"/>
                <a:cs typeface="Times New Roman" panose="02020603050405020304" pitchFamily="18" charset="0"/>
              </a:rPr>
              <a:t> private val _loading = MutableLiveData(false)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val loading: LiveData&lt;Boolean&gt; = _loading</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fun updateEmail(newEmail: String)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_email.value = newEmail</a:t>
            </a:r>
            <a:r>
              <a:rPr lang="en-IN" altLang="en-US">
                <a:latin typeface="Times New Roman" panose="02020603050405020304" pitchFamily="18" charset="0"/>
                <a:cs typeface="Times New Roman" panose="02020603050405020304" pitchFamily="18" charset="0"/>
              </a:rPr>
              <a:t> </a:t>
            </a:r>
            <a:r>
              <a:rPr lang="en-US" altLang="en-US">
                <a:latin typeface="Times New Roman" panose="02020603050405020304" pitchFamily="18" charset="0"/>
                <a:cs typeface="Times New Roman" panose="02020603050405020304" pitchFamily="18" charset="0"/>
              </a:rPr>
              <a:t>}</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fun updatePassword(newPassword: String)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_password.value = newPassword</a:t>
            </a:r>
            <a:r>
              <a:rPr lang="en-IN" altLang="en-US">
                <a:latin typeface="Times New Roman" panose="02020603050405020304" pitchFamily="18" charset="0"/>
                <a:cs typeface="Times New Roman" panose="02020603050405020304" pitchFamily="18" charset="0"/>
              </a:rPr>
              <a:t> </a:t>
            </a:r>
            <a:r>
              <a:rPr lang="en-US" altLang="en-US">
                <a:latin typeface="Times New Roman" panose="02020603050405020304" pitchFamily="18" charset="0"/>
                <a:cs typeface="Times New Roman" panose="02020603050405020304" pitchFamily="18" charset="0"/>
              </a:rPr>
              <a:t>}</a:t>
            </a:r>
            <a:endParaRPr lang="en-US" altLang="en-US">
              <a:latin typeface="Times New Roman" panose="02020603050405020304" pitchFamily="18" charset="0"/>
              <a:cs typeface="Times New Roman" panose="02020603050405020304" pitchFamily="18" charset="0"/>
            </a:endParaRPr>
          </a:p>
          <a:p>
            <a:endParaRPr lang="en-US" altLang="en-US">
              <a:latin typeface="Times New Roman" panose="02020603050405020304" pitchFamily="18" charset="0"/>
              <a:cs typeface="Times New Roman" panose="02020603050405020304" pitchFamily="18" charset="0"/>
            </a:endParaRPr>
          </a:p>
          <a:p>
            <a:endParaRPr lang="en-US" alt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511810" y="177800"/>
            <a:ext cx="10688955" cy="5928360"/>
          </a:xfrm>
          <a:prstGeom prst="rect">
            <a:avLst/>
          </a:prstGeom>
          <a:noFill/>
        </p:spPr>
        <p:txBody>
          <a:bodyPr wrap="square" rtlCol="0" anchor="t">
            <a:noAutofit/>
          </a:bodyPr>
          <a:p>
            <a:r>
              <a:rPr lang="en-US" altLang="en-US">
                <a:latin typeface="Times New Roman" panose="02020603050405020304" pitchFamily="18" charset="0"/>
                <a:cs typeface="Times New Roman" panose="02020603050405020304" pitchFamily="18" charset="0"/>
              </a:rPr>
              <a:t>fun loginUser(home: () -&gt; Unit)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if (_loading.value == false)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val email: String = _email.value ?: throw IllegalArgumentException("email expected")</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val password: String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_password.value ?: throw IllegalArgumentException("password expected")</a:t>
            </a:r>
            <a:endParaRPr lang="en-US" altLang="en-US">
              <a:latin typeface="Times New Roman" panose="02020603050405020304" pitchFamily="18" charset="0"/>
              <a:cs typeface="Times New Roman" panose="02020603050405020304" pitchFamily="18" charset="0"/>
            </a:endParaRPr>
          </a:p>
          <a:p>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_loading.value = true</a:t>
            </a:r>
            <a:endParaRPr lang="en-US" altLang="en-US">
              <a:latin typeface="Times New Roman" panose="02020603050405020304" pitchFamily="18" charset="0"/>
              <a:cs typeface="Times New Roman" panose="02020603050405020304" pitchFamily="18" charset="0"/>
            </a:endParaRPr>
          </a:p>
          <a:p>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auth.signInWithEmailAndPassword(email, password)</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.addOnCompleteListener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if (it.isSuccessful)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home()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_loading.value = false</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    }</a:t>
            </a:r>
            <a:endParaRPr lang="en-US" altLang="en-US">
              <a:latin typeface="Times New Roman" panose="02020603050405020304" pitchFamily="18" charset="0"/>
              <a:cs typeface="Times New Roman" panose="02020603050405020304" pitchFamily="18" charset="0"/>
            </a:endParaRPr>
          </a:p>
          <a:p>
            <a:r>
              <a:rPr lang="en-US" altLang="en-US">
                <a:latin typeface="Times New Roman" panose="02020603050405020304" pitchFamily="18" charset="0"/>
                <a:cs typeface="Times New Roman" panose="02020603050405020304" pitchFamily="18" charset="0"/>
              </a:rPr>
              <a:t>}</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42900" y="406400"/>
            <a:ext cx="1022331" cy="369332"/>
          </a:xfrm>
          <a:prstGeom prst="rect">
            <a:avLst/>
          </a:prstGeom>
          <a:noFill/>
        </p:spPr>
        <p:txBody>
          <a:bodyPr wrap="none" rtlCol="0">
            <a:spAutoFit/>
          </a:bodyPr>
          <a:lstStyle/>
          <a:p>
            <a:r>
              <a:rPr lang="en-US" u="sng" dirty="0"/>
              <a:t>OUTPUT:</a:t>
            </a:r>
            <a:endParaRPr lang="en-US" u="sng" dirty="0"/>
          </a:p>
        </p:txBody>
      </p:sp>
      <p:pic>
        <p:nvPicPr>
          <p:cNvPr id="3" name="Picture 2"/>
          <p:cNvPicPr>
            <a:picLocks noChangeAspect="1"/>
          </p:cNvPicPr>
          <p:nvPr/>
        </p:nvPicPr>
        <p:blipFill>
          <a:blip r:embed="rId1"/>
          <a:stretch>
            <a:fillRect/>
          </a:stretch>
        </p:blipFill>
        <p:spPr>
          <a:xfrm>
            <a:off x="1969770" y="-635"/>
            <a:ext cx="3921125" cy="6858635"/>
          </a:xfrm>
          <a:prstGeom prst="rect">
            <a:avLst/>
          </a:prstGeom>
        </p:spPr>
      </p:pic>
      <p:pic>
        <p:nvPicPr>
          <p:cNvPr id="5" name="Picture 4"/>
          <p:cNvPicPr>
            <a:picLocks noChangeAspect="1"/>
          </p:cNvPicPr>
          <p:nvPr/>
        </p:nvPicPr>
        <p:blipFill>
          <a:blip r:embed="rId2"/>
          <a:stretch>
            <a:fillRect/>
          </a:stretch>
        </p:blipFill>
        <p:spPr>
          <a:xfrm>
            <a:off x="6666230" y="-635"/>
            <a:ext cx="3942080" cy="6857365"/>
          </a:xfrm>
          <a:prstGeom prst="rect">
            <a:avLst/>
          </a:prstGeom>
        </p:spPr>
      </p:pic>
      <p:sp>
        <p:nvSpPr>
          <p:cNvPr id="6" name="Text Box 5"/>
          <p:cNvSpPr txBox="1"/>
          <p:nvPr/>
        </p:nvSpPr>
        <p:spPr>
          <a:xfrm>
            <a:off x="6742430" y="2850515"/>
            <a:ext cx="1592580" cy="213995"/>
          </a:xfrm>
          <a:prstGeom prst="rect">
            <a:avLst/>
          </a:prstGeom>
          <a:solidFill>
            <a:schemeClr val="bg1">
              <a:lumMod val="85000"/>
            </a:schemeClr>
          </a:solidFill>
        </p:spPr>
        <p:style>
          <a:lnRef idx="0">
            <a:srgbClr val="FFFFFF"/>
          </a:lnRef>
          <a:fillRef idx="1">
            <a:schemeClr val="accent1"/>
          </a:fillRef>
          <a:effectRef idx="0">
            <a:srgbClr val="FFFFFF"/>
          </a:effectRef>
          <a:fontRef idx="minor">
            <a:schemeClr val="dk1"/>
          </a:fontRef>
        </p:style>
        <p:txBody>
          <a:bodyPr wrap="square" lIns="71755" rtlCol="0">
            <a:spAutoFit/>
          </a:bodyPr>
          <a:p>
            <a:r>
              <a:rPr lang="en-IN" altLang="en-US" sz="800"/>
              <a:t>stackcoders@gmail.com</a:t>
            </a:r>
            <a:endParaRPr lang="en-IN" altLang="en-US" sz="8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45751" y="242336"/>
            <a:ext cx="2976817" cy="461665"/>
          </a:xfrm>
          <a:prstGeom prst="rect">
            <a:avLst/>
          </a:prstGeom>
          <a:noFill/>
        </p:spPr>
        <p:txBody>
          <a:bodyPr wrap="square" rtlCol="0">
            <a:spAutoFit/>
          </a:bodyPr>
          <a:lstStyle/>
          <a:p>
            <a:r>
              <a:rPr lang="en-US" sz="2400" u="sng" dirty="0">
                <a:latin typeface="Times New Roman" panose="02020603050405020304" pitchFamily="18" charset="0"/>
                <a:cs typeface="Times New Roman" panose="02020603050405020304" pitchFamily="18" charset="0"/>
              </a:rPr>
              <a:t>Main </a:t>
            </a:r>
            <a:r>
              <a:rPr lang="en-US" sz="2400" u="sng" dirty="0" err="1">
                <a:latin typeface="Times New Roman" panose="02020603050405020304" pitchFamily="18" charset="0"/>
                <a:cs typeface="Times New Roman" panose="02020603050405020304" pitchFamily="18" charset="0"/>
              </a:rPr>
              <a:t>Activity.kt</a:t>
            </a:r>
            <a:r>
              <a:rPr lang="en-US" sz="2400" u="sng" dirty="0">
                <a:latin typeface="Times New Roman" panose="02020603050405020304" pitchFamily="18" charset="0"/>
                <a:cs typeface="Times New Roman" panose="02020603050405020304" pitchFamily="18" charset="0"/>
              </a:rPr>
              <a:t> :</a:t>
            </a:r>
            <a:endParaRPr lang="en-US" sz="2400" u="sng" dirty="0">
              <a:latin typeface="Times New Roman" panose="02020603050405020304" pitchFamily="18" charset="0"/>
              <a:cs typeface="Times New Roman" panose="02020603050405020304" pitchFamily="18" charset="0"/>
            </a:endParaRPr>
          </a:p>
        </p:txBody>
      </p:sp>
      <p:sp>
        <p:nvSpPr>
          <p:cNvPr id="4" name="TextBox 3"/>
          <p:cNvSpPr txBox="1"/>
          <p:nvPr/>
        </p:nvSpPr>
        <p:spPr>
          <a:xfrm>
            <a:off x="345751" y="853292"/>
            <a:ext cx="8807580" cy="4678204"/>
          </a:xfrm>
          <a:prstGeom prst="rect">
            <a:avLst/>
          </a:prstGeom>
          <a:noFill/>
        </p:spPr>
        <p:txBody>
          <a:bodyPr wrap="square">
            <a:spAutoFit/>
          </a:bodyPr>
          <a:lstStyle/>
          <a:p>
            <a:r>
              <a:rPr lang="en-US" sz="2000" dirty="0">
                <a:latin typeface="Times New Roman" panose="02020603050405020304" pitchFamily="18" charset="0"/>
                <a:cs typeface="Times New Roman" panose="02020603050405020304" pitchFamily="18" charset="0"/>
              </a:rPr>
              <a:t>package </a:t>
            </a:r>
            <a:r>
              <a:rPr lang="en-US" sz="2000" dirty="0" err="1">
                <a:latin typeface="Times New Roman" panose="02020603050405020304" pitchFamily="18" charset="0"/>
                <a:cs typeface="Times New Roman" panose="02020603050405020304" pitchFamily="18" charset="0"/>
              </a:rPr>
              <a:t>com.project.pradyotprakash.flashchat</a:t>
            </a: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import </a:t>
            </a:r>
            <a:r>
              <a:rPr lang="en-US" sz="2000" dirty="0" err="1">
                <a:latin typeface="Times New Roman" panose="02020603050405020304" pitchFamily="18" charset="0"/>
                <a:cs typeface="Times New Roman" panose="02020603050405020304" pitchFamily="18" charset="0"/>
              </a:rPr>
              <a:t>android.os.Bundle</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import </a:t>
            </a:r>
            <a:r>
              <a:rPr lang="en-US" sz="2000" dirty="0" err="1">
                <a:latin typeface="Times New Roman" panose="02020603050405020304" pitchFamily="18" charset="0"/>
                <a:cs typeface="Times New Roman" panose="02020603050405020304" pitchFamily="18" charset="0"/>
              </a:rPr>
              <a:t>androidx.activity.ComponentActivity</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import </a:t>
            </a:r>
            <a:r>
              <a:rPr lang="en-US" sz="2000" dirty="0" err="1">
                <a:latin typeface="Times New Roman" panose="02020603050405020304" pitchFamily="18" charset="0"/>
                <a:cs typeface="Times New Roman" panose="02020603050405020304" pitchFamily="18" charset="0"/>
              </a:rPr>
              <a:t>androidx.activity.compose.setContent</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import </a:t>
            </a:r>
            <a:r>
              <a:rPr lang="en-US" sz="2000" dirty="0" err="1">
                <a:latin typeface="Times New Roman" panose="02020603050405020304" pitchFamily="18" charset="0"/>
                <a:cs typeface="Times New Roman" panose="02020603050405020304" pitchFamily="18" charset="0"/>
              </a:rPr>
              <a:t>com.google.firebase.FirebaseApp</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class </a:t>
            </a:r>
            <a:r>
              <a:rPr lang="en-US" sz="2000" dirty="0" err="1">
                <a:latin typeface="Times New Roman" panose="02020603050405020304" pitchFamily="18" charset="0"/>
                <a:cs typeface="Times New Roman" panose="02020603050405020304" pitchFamily="18" charset="0"/>
              </a:rPr>
              <a:t>MainActivity</a:t>
            </a:r>
            <a:r>
              <a:rPr lang="en-US" sz="2000" dirty="0">
                <a:latin typeface="Times New Roman" panose="02020603050405020304" pitchFamily="18" charset="0"/>
                <a:cs typeface="Times New Roman" panose="02020603050405020304" pitchFamily="18" charset="0"/>
              </a:rPr>
              <a:t> : </a:t>
            </a:r>
            <a:r>
              <a:rPr lang="en-US" sz="2000" dirty="0" err="1">
                <a:latin typeface="Times New Roman" panose="02020603050405020304" pitchFamily="18" charset="0"/>
                <a:cs typeface="Times New Roman" panose="02020603050405020304" pitchFamily="18" charset="0"/>
              </a:rPr>
              <a:t>ComponentActivity</a:t>
            </a:r>
            <a:r>
              <a:rPr lang="en-US" sz="2000" dirty="0">
                <a:latin typeface="Times New Roman" panose="02020603050405020304" pitchFamily="18" charset="0"/>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override fun </a:t>
            </a:r>
            <a:r>
              <a:rPr lang="en-US" sz="2000" dirty="0" err="1">
                <a:latin typeface="Times New Roman" panose="02020603050405020304" pitchFamily="18" charset="0"/>
                <a:cs typeface="Times New Roman" panose="02020603050405020304" pitchFamily="18" charset="0"/>
              </a:rPr>
              <a:t>onCreate</a:t>
            </a:r>
            <a:r>
              <a:rPr lang="en-US" sz="2000" dirty="0">
                <a:latin typeface="Times New Roman" panose="02020603050405020304" pitchFamily="18" charset="0"/>
                <a:cs typeface="Times New Roman" panose="02020603050405020304" pitchFamily="18" charset="0"/>
              </a:rPr>
              <a:t>(</a:t>
            </a:r>
            <a:r>
              <a:rPr lang="en-US" sz="2000" dirty="0" err="1">
                <a:latin typeface="Times New Roman" panose="02020603050405020304" pitchFamily="18" charset="0"/>
                <a:cs typeface="Times New Roman" panose="02020603050405020304" pitchFamily="18" charset="0"/>
              </a:rPr>
              <a:t>savedInstanceState</a:t>
            </a:r>
            <a:r>
              <a:rPr lang="en-US" sz="2000" dirty="0">
                <a:latin typeface="Times New Roman" panose="02020603050405020304" pitchFamily="18" charset="0"/>
                <a:cs typeface="Times New Roman" panose="02020603050405020304" pitchFamily="18" charset="0"/>
              </a:rPr>
              <a:t>: Bundle?) {</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super.onCreate</a:t>
            </a:r>
            <a:r>
              <a:rPr lang="en-US" sz="2000" dirty="0">
                <a:latin typeface="Times New Roman" panose="02020603050405020304" pitchFamily="18" charset="0"/>
                <a:cs typeface="Times New Roman" panose="02020603050405020304" pitchFamily="18" charset="0"/>
              </a:rPr>
              <a:t>(</a:t>
            </a:r>
            <a:r>
              <a:rPr lang="en-US" sz="2000" dirty="0" err="1">
                <a:latin typeface="Times New Roman" panose="02020603050405020304" pitchFamily="18" charset="0"/>
                <a:cs typeface="Times New Roman" panose="02020603050405020304" pitchFamily="18" charset="0"/>
              </a:rPr>
              <a:t>savedInstanceState</a:t>
            </a:r>
            <a:r>
              <a:rPr lang="en-US" sz="2000" dirty="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FirebaseApp.initializeApp</a:t>
            </a:r>
            <a:r>
              <a:rPr lang="en-US" sz="2000" dirty="0">
                <a:latin typeface="Times New Roman" panose="02020603050405020304" pitchFamily="18" charset="0"/>
                <a:cs typeface="Times New Roman" panose="02020603050405020304" pitchFamily="18" charset="0"/>
              </a:rPr>
              <a:t>(this)</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setContent</a:t>
            </a:r>
            <a:r>
              <a:rPr lang="en-US" sz="2000" dirty="0">
                <a:latin typeface="Times New Roman" panose="02020603050405020304" pitchFamily="18" charset="0"/>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NavComposeApp</a:t>
            </a:r>
            <a:r>
              <a:rPr lang="en-US" sz="2000" dirty="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1"/>
          <a:stretch>
            <a:fillRect/>
          </a:stretch>
        </p:blipFill>
        <p:spPr>
          <a:xfrm>
            <a:off x="1708785" y="0"/>
            <a:ext cx="3535680" cy="6858000"/>
          </a:xfrm>
          <a:prstGeom prst="rect">
            <a:avLst/>
          </a:prstGeom>
        </p:spPr>
      </p:pic>
      <p:pic>
        <p:nvPicPr>
          <p:cNvPr id="4" name="Picture 3"/>
          <p:cNvPicPr>
            <a:picLocks noChangeAspect="1"/>
          </p:cNvPicPr>
          <p:nvPr/>
        </p:nvPicPr>
        <p:blipFill>
          <a:blip r:embed="rId2"/>
          <a:stretch>
            <a:fillRect/>
          </a:stretch>
        </p:blipFill>
        <p:spPr>
          <a:xfrm>
            <a:off x="5638165" y="0"/>
            <a:ext cx="3429000" cy="6858635"/>
          </a:xfrm>
          <a:prstGeom prst="rect">
            <a:avLst/>
          </a:prstGeom>
        </p:spPr>
      </p:pic>
      <p:sp>
        <p:nvSpPr>
          <p:cNvPr id="5" name="Text Box 4"/>
          <p:cNvSpPr txBox="1"/>
          <p:nvPr/>
        </p:nvSpPr>
        <p:spPr>
          <a:xfrm>
            <a:off x="5871845" y="2138045"/>
            <a:ext cx="437515" cy="229870"/>
          </a:xfrm>
          <a:prstGeom prst="rect">
            <a:avLst/>
          </a:prstGeom>
          <a:solidFill>
            <a:srgbClr val="002060"/>
          </a:solidFill>
        </p:spPr>
        <p:txBody>
          <a:bodyPr wrap="square" rtlCol="0">
            <a:spAutoFit/>
          </a:bodyPr>
          <a:p>
            <a:r>
              <a:rPr lang="en-IN" altLang="en-US" sz="900">
                <a:solidFill>
                  <a:schemeClr val="bg1"/>
                </a:solidFill>
              </a:rPr>
              <a:t>Mass</a:t>
            </a:r>
            <a:endParaRPr lang="en-IN" altLang="en-US" sz="900">
              <a:solidFill>
                <a:schemeClr val="bg1"/>
              </a:solidFill>
            </a:endParaRPr>
          </a:p>
        </p:txBody>
      </p:sp>
      <p:sp>
        <p:nvSpPr>
          <p:cNvPr id="6" name="Text Box 5"/>
          <p:cNvSpPr txBox="1"/>
          <p:nvPr/>
        </p:nvSpPr>
        <p:spPr>
          <a:xfrm>
            <a:off x="7685405" y="2026285"/>
            <a:ext cx="838200" cy="213995"/>
          </a:xfrm>
          <a:prstGeom prst="rect">
            <a:avLst/>
          </a:prstGeom>
          <a:solidFill>
            <a:srgbClr val="002060"/>
          </a:solidFill>
        </p:spPr>
        <p:txBody>
          <a:bodyPr wrap="square" rtlCol="0">
            <a:spAutoFit/>
          </a:bodyPr>
          <a:p>
            <a:r>
              <a:rPr lang="en-IN" altLang="en-US" sz="800">
                <a:solidFill>
                  <a:schemeClr val="bg1"/>
                </a:solidFill>
              </a:rPr>
              <a:t>StackCoders</a:t>
            </a:r>
            <a:endParaRPr lang="en-IN" altLang="en-US" sz="800">
              <a:solidFill>
                <a:schemeClr val="bg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WhatsApp Video 2024-11-17 at 15.00.37_fa8e8636">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1704975" y="0"/>
            <a:ext cx="6858000" cy="68580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6941" y="1324948"/>
            <a:ext cx="9004300" cy="5632311"/>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package </a:t>
            </a:r>
            <a:r>
              <a:rPr lang="en-US" dirty="0" err="1">
                <a:latin typeface="Times New Roman" panose="02020603050405020304" pitchFamily="18" charset="0"/>
                <a:cs typeface="Times New Roman" panose="02020603050405020304" pitchFamily="18" charset="0"/>
              </a:rPr>
              <a:t>com.project.pradyotprakash.flashchat</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androidx.compose.runtime.Composable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androidx.compose.runtime.remember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androidx.navigation.compose.NavHost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androidx.navigation.compose.composable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androidx.navigation.compose.rememberNavController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com.google.firebase.auth.FirebaseAuth</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com.project.pradyotprakash.flashchat.nav.Action</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com.project.pradyotprakash.flashchat.nav.Destination.AuthenticationOption</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com.project.pradyotprakash.flashchat.nav.Destination.Home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com.project.pradyotprakash.flashchat.nav.Destination.Login</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com.project.pradyotprakash.flashchat.nav.Destination.Register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com.project.pradyotprakash.flashchat.ui.theme.FlashChatTheme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com.project.pradyotprakash.flashchat.view.AuthenticationView</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com.project.pradyotprakash.flashchat.view.home.HomeView</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com.project.pradyotprakash.flashchat.view.login.LoginView</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com.project.pradyotprakash.flashchat.view.register.RegisterView</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2" name="TextBox 1"/>
          <p:cNvSpPr txBox="1"/>
          <p:nvPr/>
        </p:nvSpPr>
        <p:spPr>
          <a:xfrm>
            <a:off x="456941" y="531846"/>
            <a:ext cx="4003092" cy="387286"/>
          </a:xfrm>
          <a:prstGeom prst="rect">
            <a:avLst/>
          </a:prstGeom>
          <a:noFill/>
        </p:spPr>
        <p:txBody>
          <a:bodyPr wrap="square" rtlCol="0">
            <a:spAutoFit/>
          </a:bodyPr>
          <a:lstStyle/>
          <a:p>
            <a:pPr algn="l">
              <a:lnSpc>
                <a:spcPts val="2250"/>
              </a:lnSpc>
              <a:spcBef>
                <a:spcPts val="1200"/>
              </a:spcBef>
              <a:spcAft>
                <a:spcPts val="750"/>
              </a:spcAft>
            </a:pPr>
            <a:r>
              <a:rPr lang="en-IN" sz="2400" i="0" u="sng" dirty="0" err="1">
                <a:solidFill>
                  <a:srgbClr val="2D2828"/>
                </a:solidFill>
                <a:effectLst/>
                <a:latin typeface="Times New Roman" panose="02020603050405020304" pitchFamily="18" charset="0"/>
                <a:cs typeface="Times New Roman" panose="02020603050405020304" pitchFamily="18" charset="0"/>
              </a:rPr>
              <a:t>NavComposeApp.kt</a:t>
            </a:r>
            <a:r>
              <a:rPr lang="en-IN" sz="2400" i="0" u="sng" dirty="0">
                <a:solidFill>
                  <a:srgbClr val="2D2828"/>
                </a:solidFill>
                <a:effectLst/>
                <a:latin typeface="Times New Roman" panose="02020603050405020304" pitchFamily="18" charset="0"/>
                <a:cs typeface="Times New Roman" panose="02020603050405020304" pitchFamily="18" charset="0"/>
              </a:rPr>
              <a:t> :</a:t>
            </a:r>
            <a:endParaRPr lang="en-IN" sz="2400" i="0" u="sng" dirty="0">
              <a:solidFill>
                <a:srgbClr val="2D2828"/>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76289" y="805205"/>
            <a:ext cx="10369939" cy="5247590"/>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@Composable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fun </a:t>
            </a:r>
            <a:r>
              <a:rPr lang="en-US" dirty="0" err="1">
                <a:latin typeface="Times New Roman" panose="02020603050405020304" pitchFamily="18" charset="0"/>
                <a:cs typeface="Times New Roman" panose="02020603050405020304" pitchFamily="18" charset="0"/>
              </a:rPr>
              <a:t>NavComposeApp</a:t>
            </a:r>
            <a:r>
              <a:rPr lang="en-US" dirty="0">
                <a:latin typeface="Times New Roman" panose="02020603050405020304" pitchFamily="18" charset="0"/>
                <a:cs typeface="Times New Roman" panose="02020603050405020304" pitchFamily="18" charset="0"/>
              </a:rPr>
              <a:t>() {</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navController</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rememberNavController</a:t>
            </a:r>
            <a:r>
              <a:rPr lang="en-US"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actions = remember(</a:t>
            </a:r>
            <a:r>
              <a:rPr lang="en-US" dirty="0" err="1">
                <a:latin typeface="Times New Roman" panose="02020603050405020304" pitchFamily="18" charset="0"/>
                <a:cs typeface="Times New Roman" panose="02020603050405020304" pitchFamily="18" charset="0"/>
              </a:rPr>
              <a:t>navController</a:t>
            </a:r>
            <a:r>
              <a:rPr lang="en-US" dirty="0">
                <a:latin typeface="Times New Roman" panose="02020603050405020304" pitchFamily="18" charset="0"/>
                <a:cs typeface="Times New Roman" panose="02020603050405020304" pitchFamily="18" charset="0"/>
              </a:rPr>
              <a:t>) { Action(</a:t>
            </a:r>
            <a:r>
              <a:rPr lang="en-US" dirty="0" err="1">
                <a:latin typeface="Times New Roman" panose="02020603050405020304" pitchFamily="18" charset="0"/>
                <a:cs typeface="Times New Roman" panose="02020603050405020304" pitchFamily="18" charset="0"/>
              </a:rPr>
              <a:t>navController</a:t>
            </a:r>
            <a:r>
              <a:rPr lang="en-US" dirty="0">
                <a:latin typeface="Times New Roman" panose="02020603050405020304" pitchFamily="18" charset="0"/>
                <a:cs typeface="Times New Roman" panose="02020603050405020304" pitchFamily="18" charset="0"/>
              </a:rPr>
              <a:t>) }</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FlashChatTheme</a:t>
            </a:r>
            <a:r>
              <a:rPr lang="en-US" dirty="0">
                <a:latin typeface="Times New Roman" panose="02020603050405020304" pitchFamily="18" charset="0"/>
                <a:cs typeface="Times New Roman" panose="02020603050405020304" pitchFamily="18" charset="0"/>
              </a:rPr>
              <a:t> {</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NavHost</a:t>
            </a:r>
            <a:r>
              <a:rPr lang="en-US"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navController</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navController</a:t>
            </a:r>
            <a:r>
              <a:rPr lang="en-US"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startDestination</a:t>
            </a:r>
            <a:r>
              <a:rPr lang="en-US" dirty="0">
                <a:latin typeface="Times New Roman" panose="02020603050405020304" pitchFamily="18" charset="0"/>
                <a:cs typeface="Times New Roman" panose="02020603050405020304" pitchFamily="18" charset="0"/>
              </a:rPr>
              <a:t> =</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if (</a:t>
            </a:r>
            <a:r>
              <a:rPr lang="en-US" dirty="0" err="1">
                <a:latin typeface="Times New Roman" panose="02020603050405020304" pitchFamily="18" charset="0"/>
                <a:cs typeface="Times New Roman" panose="02020603050405020304" pitchFamily="18" charset="0"/>
              </a:rPr>
              <a:t>FirebaseAuth.getInstance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currentUser</a:t>
            </a:r>
            <a:r>
              <a:rPr lang="en-US" dirty="0">
                <a:latin typeface="Times New Roman" panose="02020603050405020304" pitchFamily="18" charset="0"/>
                <a:cs typeface="Times New Roman" panose="02020603050405020304" pitchFamily="18" charset="0"/>
              </a:rPr>
              <a:t> != null)</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Home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else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AuthenticationOption</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 {</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composable(</a:t>
            </a:r>
            <a:r>
              <a:rPr lang="en-US" dirty="0" err="1">
                <a:latin typeface="Times New Roman" panose="02020603050405020304" pitchFamily="18" charset="0"/>
                <a:cs typeface="Times New Roman" panose="02020603050405020304" pitchFamily="18" charset="0"/>
              </a:rPr>
              <a:t>AuthenticationOption</a:t>
            </a:r>
            <a:r>
              <a:rPr lang="en-US" dirty="0">
                <a:latin typeface="Times New Roman" panose="02020603050405020304" pitchFamily="18" charset="0"/>
                <a:cs typeface="Times New Roman" panose="02020603050405020304" pitchFamily="18" charset="0"/>
              </a:rPr>
              <a:t>) {</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AuthenticationView</a:t>
            </a:r>
            <a:r>
              <a:rPr lang="en-US"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register = </a:t>
            </a:r>
            <a:r>
              <a:rPr lang="en-US" dirty="0" err="1">
                <a:latin typeface="Times New Roman" panose="02020603050405020304" pitchFamily="18" charset="0"/>
                <a:cs typeface="Times New Roman" panose="02020603050405020304" pitchFamily="18" charset="0"/>
              </a:rPr>
              <a:t>actions.register</a:t>
            </a:r>
            <a:r>
              <a:rPr lang="en-US"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login = </a:t>
            </a:r>
            <a:r>
              <a:rPr lang="en-US" dirty="0" err="1">
                <a:latin typeface="Times New Roman" panose="02020603050405020304" pitchFamily="18" charset="0"/>
                <a:cs typeface="Times New Roman" panose="02020603050405020304" pitchFamily="18" charset="0"/>
              </a:rPr>
              <a:t>actions.login</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endParaRPr lang="en-US" dirty="0">
              <a:latin typeface="Times New Roman" panose="02020603050405020304" pitchFamily="18" charset="0"/>
              <a:cs typeface="Times New Roman" panose="02020603050405020304" pitchFamily="18" charset="0"/>
            </a:endParaRPr>
          </a:p>
          <a:p>
            <a:endParaRPr lang="en-US" sz="11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97543" y="522514"/>
            <a:ext cx="9042400" cy="5355312"/>
          </a:xfrm>
          <a:prstGeom prst="rect">
            <a:avLst/>
          </a:prstGeom>
          <a:noFill/>
        </p:spPr>
        <p:txBody>
          <a:bodyPr wrap="square">
            <a:spAutoFit/>
          </a:bodyPr>
          <a:lstStyle/>
          <a:p>
            <a:r>
              <a:rPr lang="en-US" sz="1800" dirty="0">
                <a:latin typeface="Times New Roman" panose="02020603050405020304" pitchFamily="18" charset="0"/>
                <a:cs typeface="Times New Roman" panose="02020603050405020304" pitchFamily="18" charset="0"/>
              </a:rPr>
              <a:t> }</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            composable(Register) {</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RegisterView</a:t>
            </a:r>
            <a:r>
              <a:rPr lang="en-US" sz="1800" dirty="0">
                <a:latin typeface="Times New Roman" panose="02020603050405020304" pitchFamily="18" charset="0"/>
                <a:cs typeface="Times New Roman" panose="02020603050405020304" pitchFamily="18" charset="0"/>
              </a:rPr>
              <a:t>(</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                    home = </a:t>
            </a:r>
            <a:r>
              <a:rPr lang="en-US" sz="1800" dirty="0" err="1">
                <a:latin typeface="Times New Roman" panose="02020603050405020304" pitchFamily="18" charset="0"/>
                <a:cs typeface="Times New Roman" panose="02020603050405020304" pitchFamily="18" charset="0"/>
              </a:rPr>
              <a:t>actions.home</a:t>
            </a:r>
            <a:r>
              <a:rPr lang="en-US" sz="1800" dirty="0">
                <a:latin typeface="Times New Roman" panose="02020603050405020304" pitchFamily="18" charset="0"/>
                <a:cs typeface="Times New Roman" panose="02020603050405020304" pitchFamily="18" charset="0"/>
              </a:rPr>
              <a:t>,</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                    back = </a:t>
            </a:r>
            <a:r>
              <a:rPr lang="en-US" sz="1800" dirty="0" err="1">
                <a:latin typeface="Times New Roman" panose="02020603050405020304" pitchFamily="18" charset="0"/>
                <a:cs typeface="Times New Roman" panose="02020603050405020304" pitchFamily="18" charset="0"/>
              </a:rPr>
              <a:t>actions.navigateBack</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                )</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            }</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            composable(Login) {</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LoginView</a:t>
            </a:r>
            <a:r>
              <a:rPr lang="en-US" sz="1800" dirty="0">
                <a:latin typeface="Times New Roman" panose="02020603050405020304" pitchFamily="18" charset="0"/>
                <a:cs typeface="Times New Roman" panose="02020603050405020304" pitchFamily="18" charset="0"/>
              </a:rPr>
              <a:t>(</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                    home = </a:t>
            </a:r>
            <a:r>
              <a:rPr lang="en-US" sz="1800" dirty="0" err="1">
                <a:latin typeface="Times New Roman" panose="02020603050405020304" pitchFamily="18" charset="0"/>
                <a:cs typeface="Times New Roman" panose="02020603050405020304" pitchFamily="18" charset="0"/>
              </a:rPr>
              <a:t>actions.home</a:t>
            </a:r>
            <a:r>
              <a:rPr lang="en-US" sz="1800" dirty="0">
                <a:latin typeface="Times New Roman" panose="02020603050405020304" pitchFamily="18" charset="0"/>
                <a:cs typeface="Times New Roman" panose="02020603050405020304" pitchFamily="18" charset="0"/>
              </a:rPr>
              <a:t>,</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                    back = </a:t>
            </a:r>
            <a:r>
              <a:rPr lang="en-US" sz="1800" dirty="0" err="1">
                <a:latin typeface="Times New Roman" panose="02020603050405020304" pitchFamily="18" charset="0"/>
                <a:cs typeface="Times New Roman" panose="02020603050405020304" pitchFamily="18" charset="0"/>
              </a:rPr>
              <a:t>actions.navigateBack</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                )</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            }</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            composable(Home) {</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HomeView</a:t>
            </a:r>
            <a:r>
              <a:rPr lang="en-US" sz="1800" dirty="0">
                <a:latin typeface="Times New Roman" panose="02020603050405020304" pitchFamily="18" charset="0"/>
                <a:cs typeface="Times New Roman" panose="02020603050405020304" pitchFamily="18" charset="0"/>
              </a:rPr>
              <a:t>()</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            }</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        }</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    }</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33266" y="1539552"/>
            <a:ext cx="9144000" cy="3139321"/>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package </a:t>
            </a:r>
            <a:r>
              <a:rPr lang="en-US" dirty="0" err="1">
                <a:latin typeface="Times New Roman" panose="02020603050405020304" pitchFamily="18" charset="0"/>
                <a:cs typeface="Times New Roman" panose="02020603050405020304" pitchFamily="18" charset="0"/>
              </a:rPr>
              <a:t>com.project.pradyotprakash.flashchat</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object Constants {</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const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TAG = "flash-chat"</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const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MESSAGES = "messages"</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const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MESSAGE = "message"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const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SENT_BY = "</a:t>
            </a:r>
            <a:r>
              <a:rPr lang="en-US" dirty="0" err="1">
                <a:latin typeface="Times New Roman" panose="02020603050405020304" pitchFamily="18" charset="0"/>
                <a:cs typeface="Times New Roman" panose="02020603050405020304" pitchFamily="18" charset="0"/>
              </a:rPr>
              <a:t>sent_by</a:t>
            </a:r>
            <a:r>
              <a:rPr lang="en-US"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const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SENT_ON = "</a:t>
            </a:r>
            <a:r>
              <a:rPr lang="en-US" dirty="0" err="1">
                <a:latin typeface="Times New Roman" panose="02020603050405020304" pitchFamily="18" charset="0"/>
                <a:cs typeface="Times New Roman" panose="02020603050405020304" pitchFamily="18" charset="0"/>
              </a:rPr>
              <a:t>sent_on</a:t>
            </a:r>
            <a:r>
              <a:rPr lang="en-US"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const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IS_CURRENT_USER = "</a:t>
            </a:r>
            <a:r>
              <a:rPr lang="en-US" dirty="0" err="1">
                <a:latin typeface="Times New Roman" panose="02020603050405020304" pitchFamily="18" charset="0"/>
                <a:cs typeface="Times New Roman" panose="02020603050405020304" pitchFamily="18" charset="0"/>
              </a:rPr>
              <a:t>is_current_user</a:t>
            </a:r>
            <a:r>
              <a:rPr lang="en-US"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sp>
        <p:nvSpPr>
          <p:cNvPr id="2" name="TextBox 1"/>
          <p:cNvSpPr txBox="1"/>
          <p:nvPr/>
        </p:nvSpPr>
        <p:spPr>
          <a:xfrm>
            <a:off x="233266" y="522514"/>
            <a:ext cx="3704252" cy="461665"/>
          </a:xfrm>
          <a:prstGeom prst="rect">
            <a:avLst/>
          </a:prstGeom>
          <a:noFill/>
        </p:spPr>
        <p:txBody>
          <a:bodyPr wrap="square" rtlCol="0">
            <a:spAutoFit/>
          </a:bodyPr>
          <a:lstStyle/>
          <a:p>
            <a:r>
              <a:rPr lang="en-IN" sz="2400" b="0" i="0" u="sng" dirty="0" err="1">
                <a:effectLst/>
                <a:latin typeface="Times New Roman" panose="02020603050405020304" pitchFamily="18" charset="0"/>
                <a:cs typeface="Times New Roman" panose="02020603050405020304" pitchFamily="18" charset="0"/>
              </a:rPr>
              <a:t>Constants.kt</a:t>
            </a:r>
            <a:r>
              <a:rPr lang="en-IN" sz="2400" b="0" i="0" u="sng" dirty="0">
                <a:effectLst/>
                <a:latin typeface="Times New Roman" panose="02020603050405020304" pitchFamily="18" charset="0"/>
                <a:cs typeface="Times New Roman" panose="02020603050405020304" pitchFamily="18" charset="0"/>
              </a:rPr>
              <a:t> :</a:t>
            </a:r>
            <a:endParaRPr lang="en-IN" sz="2400" u="sng"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63894" y="382578"/>
            <a:ext cx="2304661" cy="387286"/>
          </a:xfrm>
          <a:prstGeom prst="rect">
            <a:avLst/>
          </a:prstGeom>
          <a:noFill/>
        </p:spPr>
        <p:txBody>
          <a:bodyPr wrap="square">
            <a:spAutoFit/>
          </a:bodyPr>
          <a:lstStyle/>
          <a:p>
            <a:pPr algn="l">
              <a:lnSpc>
                <a:spcPts val="2250"/>
              </a:lnSpc>
              <a:spcBef>
                <a:spcPts val="1200"/>
              </a:spcBef>
              <a:spcAft>
                <a:spcPts val="750"/>
              </a:spcAft>
            </a:pPr>
            <a:r>
              <a:rPr lang="en-IN" sz="2400" i="0" u="sng" dirty="0" err="1">
                <a:solidFill>
                  <a:srgbClr val="2D2828"/>
                </a:solidFill>
                <a:effectLst/>
                <a:latin typeface="Times New Roman" panose="02020603050405020304" pitchFamily="18" charset="0"/>
                <a:cs typeface="Times New Roman" panose="02020603050405020304" pitchFamily="18" charset="0"/>
              </a:rPr>
              <a:t>Navigation.kt</a:t>
            </a:r>
            <a:r>
              <a:rPr lang="en-IN" sz="2400" i="0" u="sng" dirty="0">
                <a:solidFill>
                  <a:srgbClr val="2D2828"/>
                </a:solidFill>
                <a:effectLst/>
                <a:latin typeface="Times New Roman" panose="02020603050405020304" pitchFamily="18" charset="0"/>
                <a:cs typeface="Times New Roman" panose="02020603050405020304" pitchFamily="18" charset="0"/>
              </a:rPr>
              <a:t> :</a:t>
            </a:r>
            <a:endParaRPr lang="en-IN" sz="2400" i="0" u="sng" dirty="0">
              <a:solidFill>
                <a:srgbClr val="2D2828"/>
              </a:solidFill>
              <a:effectLst/>
              <a:latin typeface="Times New Roman" panose="02020603050405020304" pitchFamily="18" charset="0"/>
              <a:cs typeface="Times New Roman" panose="02020603050405020304" pitchFamily="18" charset="0"/>
            </a:endParaRPr>
          </a:p>
        </p:txBody>
      </p:sp>
      <p:sp>
        <p:nvSpPr>
          <p:cNvPr id="8" name="TextBox 7"/>
          <p:cNvSpPr txBox="1"/>
          <p:nvPr/>
        </p:nvSpPr>
        <p:spPr>
          <a:xfrm>
            <a:off x="363894" y="1028343"/>
            <a:ext cx="7548466" cy="3970318"/>
          </a:xfrm>
          <a:prstGeom prst="rect">
            <a:avLst/>
          </a:prstGeom>
          <a:noFill/>
        </p:spPr>
        <p:txBody>
          <a:bodyPr wrap="square">
            <a:spAutoFit/>
          </a:bodyPr>
          <a:lstStyle/>
          <a:p>
            <a:r>
              <a:rPr lang="en-IN" dirty="0">
                <a:latin typeface="Times New Roman" panose="02020603050405020304" pitchFamily="18" charset="0"/>
                <a:cs typeface="Times New Roman" panose="02020603050405020304" pitchFamily="18" charset="0"/>
              </a:rPr>
              <a:t>package </a:t>
            </a:r>
            <a:r>
              <a:rPr lang="en-IN" dirty="0" err="1">
                <a:latin typeface="Times New Roman" panose="02020603050405020304" pitchFamily="18" charset="0"/>
                <a:cs typeface="Times New Roman" panose="02020603050405020304" pitchFamily="18" charset="0"/>
              </a:rPr>
              <a:t>com.project.pradyotprakash.flashchat.nav</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androidx.navigation.NavHostController</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com.project.pradyotprakash.flashchat.nav.Destination.Home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com.project.pradyotprakash.flashchat.nav.Destination.Login</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com.project.pradyotprakash.flashchat.nav.Destination.Register</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object Destination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const</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val</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AuthenticationOption</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authenticationOption</a:t>
            </a:r>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const</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val</a:t>
            </a:r>
            <a:r>
              <a:rPr lang="en-IN" dirty="0">
                <a:latin typeface="Times New Roman" panose="02020603050405020304" pitchFamily="18" charset="0"/>
                <a:cs typeface="Times New Roman" panose="02020603050405020304" pitchFamily="18" charset="0"/>
              </a:rPr>
              <a:t> Register = "register"</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const</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val</a:t>
            </a:r>
            <a:r>
              <a:rPr lang="en-IN" dirty="0">
                <a:latin typeface="Times New Roman" panose="02020603050405020304" pitchFamily="18" charset="0"/>
                <a:cs typeface="Times New Roman" panose="02020603050405020304" pitchFamily="18" charset="0"/>
              </a:rPr>
              <a:t> Login = "login"</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const</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val</a:t>
            </a:r>
            <a:r>
              <a:rPr lang="en-IN" dirty="0">
                <a:latin typeface="Times New Roman" panose="02020603050405020304" pitchFamily="18" charset="0"/>
                <a:cs typeface="Times New Roman" panose="02020603050405020304" pitchFamily="18" charset="0"/>
              </a:rPr>
              <a:t> Home = "home"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24802" y="963386"/>
            <a:ext cx="11645900" cy="4524315"/>
          </a:xfrm>
          <a:prstGeom prst="rect">
            <a:avLst/>
          </a:prstGeom>
          <a:noFill/>
        </p:spPr>
        <p:txBody>
          <a:bodyPr wrap="square">
            <a:spAutoFit/>
          </a:bodyPr>
          <a:lstStyle/>
          <a:p>
            <a:r>
              <a:rPr lang="en-IN" dirty="0">
                <a:latin typeface="Times New Roman" panose="02020603050405020304" pitchFamily="18" charset="0"/>
                <a:cs typeface="Times New Roman" panose="02020603050405020304" pitchFamily="18" charset="0"/>
              </a:rPr>
              <a:t>class Action(</a:t>
            </a:r>
            <a:r>
              <a:rPr lang="en-IN" dirty="0" err="1">
                <a:latin typeface="Times New Roman" panose="02020603050405020304" pitchFamily="18" charset="0"/>
                <a:cs typeface="Times New Roman" panose="02020603050405020304" pitchFamily="18" charset="0"/>
              </a:rPr>
              <a:t>navController</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NavHostController</a:t>
            </a:r>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val</a:t>
            </a:r>
            <a:r>
              <a:rPr lang="en-IN" dirty="0">
                <a:latin typeface="Times New Roman" panose="02020603050405020304" pitchFamily="18" charset="0"/>
                <a:cs typeface="Times New Roman" panose="02020603050405020304" pitchFamily="18" charset="0"/>
              </a:rPr>
              <a:t> home: () -&gt; Unit =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navController.navigate</a:t>
            </a:r>
            <a:r>
              <a:rPr lang="en-IN" dirty="0">
                <a:latin typeface="Times New Roman" panose="02020603050405020304" pitchFamily="18" charset="0"/>
                <a:cs typeface="Times New Roman" panose="02020603050405020304" pitchFamily="18" charset="0"/>
              </a:rPr>
              <a:t>(Home)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popUpTo</a:t>
            </a:r>
            <a:r>
              <a:rPr lang="en-IN" dirty="0">
                <a:latin typeface="Times New Roman" panose="02020603050405020304" pitchFamily="18" charset="0"/>
                <a:cs typeface="Times New Roman" panose="02020603050405020304" pitchFamily="18" charset="0"/>
              </a:rPr>
              <a:t>(Login)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inclusive = true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popUpTo</a:t>
            </a:r>
            <a:r>
              <a:rPr lang="en-IN" dirty="0">
                <a:latin typeface="Times New Roman" panose="02020603050405020304" pitchFamily="18" charset="0"/>
                <a:cs typeface="Times New Roman" panose="02020603050405020304" pitchFamily="18" charset="0"/>
              </a:rPr>
              <a:t>(Register)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inclusive = true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val</a:t>
            </a:r>
            <a:r>
              <a:rPr lang="en-IN" dirty="0">
                <a:latin typeface="Times New Roman" panose="02020603050405020304" pitchFamily="18" charset="0"/>
                <a:cs typeface="Times New Roman" panose="02020603050405020304" pitchFamily="18" charset="0"/>
              </a:rPr>
              <a:t> login: () -&gt; Unit = { </a:t>
            </a:r>
            <a:r>
              <a:rPr lang="en-IN" dirty="0" err="1">
                <a:latin typeface="Times New Roman" panose="02020603050405020304" pitchFamily="18" charset="0"/>
                <a:cs typeface="Times New Roman" panose="02020603050405020304" pitchFamily="18" charset="0"/>
              </a:rPr>
              <a:t>navController.navigate</a:t>
            </a:r>
            <a:r>
              <a:rPr lang="en-IN" dirty="0">
                <a:latin typeface="Times New Roman" panose="02020603050405020304" pitchFamily="18" charset="0"/>
                <a:cs typeface="Times New Roman" panose="02020603050405020304" pitchFamily="18" charset="0"/>
              </a:rPr>
              <a:t>(Login)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val</a:t>
            </a:r>
            <a:r>
              <a:rPr lang="en-IN" dirty="0">
                <a:latin typeface="Times New Roman" panose="02020603050405020304" pitchFamily="18" charset="0"/>
                <a:cs typeface="Times New Roman" panose="02020603050405020304" pitchFamily="18" charset="0"/>
              </a:rPr>
              <a:t> register: () -&gt; Unit = { </a:t>
            </a:r>
            <a:r>
              <a:rPr lang="en-IN" dirty="0" err="1">
                <a:latin typeface="Times New Roman" panose="02020603050405020304" pitchFamily="18" charset="0"/>
                <a:cs typeface="Times New Roman" panose="02020603050405020304" pitchFamily="18" charset="0"/>
              </a:rPr>
              <a:t>navController.navigate</a:t>
            </a:r>
            <a:r>
              <a:rPr lang="en-IN" dirty="0">
                <a:latin typeface="Times New Roman" panose="02020603050405020304" pitchFamily="18" charset="0"/>
                <a:cs typeface="Times New Roman" panose="02020603050405020304" pitchFamily="18" charset="0"/>
              </a:rPr>
              <a:t>(Register)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val</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navigateBack</a:t>
            </a:r>
            <a:r>
              <a:rPr lang="en-IN" dirty="0">
                <a:latin typeface="Times New Roman" panose="02020603050405020304" pitchFamily="18" charset="0"/>
                <a:cs typeface="Times New Roman" panose="02020603050405020304" pitchFamily="18" charset="0"/>
              </a:rPr>
              <a:t>: () -&gt; Unit = { </a:t>
            </a:r>
            <a:r>
              <a:rPr lang="en-IN" dirty="0" err="1">
                <a:latin typeface="Times New Roman" panose="02020603050405020304" pitchFamily="18" charset="0"/>
                <a:cs typeface="Times New Roman" panose="02020603050405020304" pitchFamily="18" charset="0"/>
              </a:rPr>
              <a:t>navController.popBackStack</a:t>
            </a:r>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endParaRPr lang="en-US" dirty="0"/>
          </a:p>
        </p:txBody>
      </p:sp>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TM02900688[[fn=Facet]]</Template>
  <TotalTime>0</TotalTime>
  <Words>19284</Words>
  <Application>WPS Presentation</Application>
  <PresentationFormat>Widescreen</PresentationFormat>
  <Paragraphs>602</Paragraphs>
  <Slides>31</Slides>
  <Notes>0</Notes>
  <HiddenSlides>0</HiddenSlides>
  <MMClips>1</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31</vt:i4>
      </vt:variant>
    </vt:vector>
  </HeadingPairs>
  <TitlesOfParts>
    <vt:vector size="46" baseType="lpstr">
      <vt:lpstr>Arial</vt:lpstr>
      <vt:lpstr>SimSun</vt:lpstr>
      <vt:lpstr>Wingdings</vt:lpstr>
      <vt:lpstr>Wingdings 3</vt:lpstr>
      <vt:lpstr>Arial</vt:lpstr>
      <vt:lpstr>Times New Roman</vt:lpstr>
      <vt:lpstr>Castellar</vt:lpstr>
      <vt:lpstr>Montserrat</vt:lpstr>
      <vt:lpstr>Segoe Print</vt:lpstr>
      <vt:lpstr>Trebuchet MS</vt:lpstr>
      <vt:lpstr>Microsoft YaHei</vt:lpstr>
      <vt:lpstr>Arial Unicode MS</vt:lpstr>
      <vt:lpstr>Calibri</vt:lpstr>
      <vt:lpstr>Montserrat</vt:lpstr>
      <vt:lpstr>Facet</vt:lpstr>
      <vt:lpstr>    ChatConnect - A Real-Time Chat and Communication App </vt:lpstr>
      <vt:lpstr>                      DESCRIPTION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CRICKET SCORE RECORDER APP</dc:title>
  <dc:creator>KOLLATI SREE SAI SRAVANI</dc:creator>
  <cp:lastModifiedBy>1051 Kokula Priya.M</cp:lastModifiedBy>
  <cp:revision>12</cp:revision>
  <dcterms:created xsi:type="dcterms:W3CDTF">2024-03-18T04:06:00Z</dcterms:created>
  <dcterms:modified xsi:type="dcterms:W3CDTF">2024-11-21T04:24:09Z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AAE5AB7287B14DAB87F335ABA42B18E4_12</vt:lpwstr>
  </property>
  <property fmtid="{D5CDD505-2E9C-101B-9397-08002B2CF9AE}" pid="3" name="KSOProductBuildVer">
    <vt:lpwstr>1033-12.2.0.18911</vt:lpwstr>
  </property>
</Properties>
</file>

<file path=docProps/thumbnail.jpeg>
</file>